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91" r:id="rId2"/>
    <p:sldId id="293" r:id="rId3"/>
    <p:sldId id="357" r:id="rId4"/>
    <p:sldId id="358" r:id="rId5"/>
    <p:sldId id="359" r:id="rId6"/>
    <p:sldId id="360" r:id="rId7"/>
    <p:sldId id="361" r:id="rId8"/>
    <p:sldId id="362" r:id="rId9"/>
    <p:sldId id="363" r:id="rId10"/>
    <p:sldId id="364" r:id="rId11"/>
    <p:sldId id="365" r:id="rId12"/>
    <p:sldId id="366" r:id="rId13"/>
    <p:sldId id="367" r:id="rId14"/>
    <p:sldId id="368" r:id="rId15"/>
    <p:sldId id="369" r:id="rId16"/>
    <p:sldId id="370" r:id="rId17"/>
    <p:sldId id="371" r:id="rId18"/>
    <p:sldId id="372" r:id="rId19"/>
    <p:sldId id="373" r:id="rId20"/>
    <p:sldId id="374" r:id="rId21"/>
    <p:sldId id="375" r:id="rId22"/>
    <p:sldId id="376" r:id="rId23"/>
    <p:sldId id="377" r:id="rId24"/>
    <p:sldId id="378" r:id="rId25"/>
    <p:sldId id="379" r:id="rId26"/>
    <p:sldId id="380" r:id="rId27"/>
    <p:sldId id="381" r:id="rId28"/>
    <p:sldId id="382" r:id="rId29"/>
    <p:sldId id="384" r:id="rId30"/>
    <p:sldId id="385" r:id="rId31"/>
    <p:sldId id="386" r:id="rId32"/>
    <p:sldId id="387" r:id="rId33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charset="0"/>
        <a:ea typeface="ヒラギノ角ゴ Pro W3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charset="0"/>
        <a:ea typeface="ヒラギノ角ゴ Pro W3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charset="0"/>
        <a:ea typeface="ヒラギノ角ゴ Pro W3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charset="0"/>
        <a:ea typeface="ヒラギノ角ゴ Pro W3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charset="0"/>
        <a:ea typeface="ヒラギノ角ゴ Pro W3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Source Sans Pro" charset="0"/>
        <a:ea typeface="ヒラギノ角ゴ Pro W3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Source Sans Pro" charset="0"/>
        <a:ea typeface="ヒラギノ角ゴ Pro W3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Source Sans Pro" charset="0"/>
        <a:ea typeface="ヒラギノ角ゴ Pro W3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Source Sans Pro" charset="0"/>
        <a:ea typeface="ヒラギノ角ゴ Pro W3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ose Fernando Molina" initials="JF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4FB3"/>
    <a:srgbClr val="7D8287"/>
    <a:srgbClr val="00BCE5"/>
    <a:srgbClr val="D44D24"/>
    <a:srgbClr val="F3C200"/>
    <a:srgbClr val="86C760"/>
    <a:srgbClr val="FEFEFE"/>
    <a:srgbClr val="C58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71" autoAdjust="0"/>
    <p:restoredTop sz="94431" autoAdjust="0"/>
  </p:normalViewPr>
  <p:slideViewPr>
    <p:cSldViewPr snapToGrid="0">
      <p:cViewPr varScale="1">
        <p:scale>
          <a:sx n="69" d="100"/>
          <a:sy n="69" d="100"/>
        </p:scale>
        <p:origin x="936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>
        <p:scale>
          <a:sx n="24" d="100"/>
          <a:sy n="24" d="100"/>
        </p:scale>
        <p:origin x="3528" y="10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fld id="{1E417967-32A5-454D-8F81-972033F62303}" type="datetimeFigureOut">
              <a:rPr lang="id-ID"/>
              <a:pPr/>
              <a:t>23/05/2019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fld id="{A0948C30-E0D4-E148-9F56-1E55A005956C}" type="slidenum">
              <a:rPr lang="id-ID"/>
              <a:pPr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56723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fld id="{F579162E-D843-E647-832E-71D352952ED3}" type="datetimeFigureOut">
              <a:rPr lang="id-ID"/>
              <a:pPr/>
              <a:t>23/05/2019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d-ID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d-ID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fld id="{5830CBEA-D6D4-9542-B346-6CD1EBA2BB93}" type="slidenum">
              <a:rPr lang="id-ID"/>
              <a:pPr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56297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8675" name="Notes Placeholder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id-ID">
              <a:latin typeface="Calibri" charset="0"/>
            </a:endParaRPr>
          </a:p>
        </p:txBody>
      </p:sp>
      <p:sp>
        <p:nvSpPr>
          <p:cNvPr id="28676" name="Slide Number Placeholder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ource Sans Pro" charset="0"/>
                <a:ea typeface="ヒラギノ角ゴ Pro W3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ource Sans Pro" charset="0"/>
                <a:ea typeface="ヒラギノ角ゴ Pro W3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ource Sans Pro" charset="0"/>
                <a:ea typeface="ヒラギノ角ゴ Pro W3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ource Sans Pro" charset="0"/>
                <a:ea typeface="ヒラギノ角ゴ Pro W3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ource Sans Pro" charset="0"/>
                <a:ea typeface="ヒラギノ角ゴ Pro W3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ource Sans Pro" charset="0"/>
                <a:ea typeface="ヒラギノ角ゴ Pro W3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ource Sans Pro" charset="0"/>
                <a:ea typeface="ヒラギノ角ゴ Pro W3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ource Sans Pro" charset="0"/>
                <a:ea typeface="ヒラギノ角ゴ Pro W3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ource Sans Pro" charset="0"/>
                <a:ea typeface="ヒラギノ角ゴ Pro W3" charset="0"/>
              </a:defRPr>
            </a:lvl9pPr>
          </a:lstStyle>
          <a:p>
            <a:fld id="{F872E4D5-A490-7246-B093-2F5AA01F2AFC}" type="slidenum">
              <a:rPr lang="id-ID">
                <a:latin typeface="Calibri" charset="0"/>
              </a:rPr>
              <a:pPr/>
              <a:t>1</a:t>
            </a:fld>
            <a:endParaRPr lang="id-ID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48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5951619" y="0"/>
            <a:ext cx="6240381" cy="6858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77189" y="2386727"/>
            <a:ext cx="5658705" cy="40459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 i="0" baseline="0">
                <a:solidFill>
                  <a:schemeClr val="tx1"/>
                </a:solidFill>
                <a:latin typeface="Myriad Pro"/>
                <a:cs typeface="Myriad Pro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877188" y="1620249"/>
            <a:ext cx="5658705" cy="9772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400" b="1" i="1" baseline="0">
                <a:solidFill>
                  <a:srgbClr val="104FB3"/>
                </a:solidFill>
                <a:latin typeface="Myriad Pro"/>
                <a:cs typeface="Myriad Pro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5223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446429" y="2189362"/>
            <a:ext cx="3894074" cy="37251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 i="0" baseline="0">
                <a:solidFill>
                  <a:schemeClr val="tx1"/>
                </a:solidFill>
                <a:latin typeface="Myriad Pro"/>
                <a:cs typeface="Myriad Pro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/>
          </p:nvPr>
        </p:nvSpPr>
        <p:spPr>
          <a:xfrm>
            <a:off x="446429" y="588692"/>
            <a:ext cx="3894074" cy="181140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400" b="1" i="1" baseline="0">
                <a:solidFill>
                  <a:srgbClr val="104FB3"/>
                </a:solidFill>
                <a:latin typeface="Myriad Pro"/>
                <a:cs typeface="Myriad Pro"/>
              </a:defRPr>
            </a:lvl1pPr>
          </a:lstStyle>
          <a:p>
            <a:pPr lvl="0"/>
            <a:endParaRPr lang="id-ID" dirty="0"/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9271" y="58301"/>
            <a:ext cx="2110946" cy="61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5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9271" y="58301"/>
            <a:ext cx="2110946" cy="61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33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450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b="0" i="0">
                <a:solidFill>
                  <a:srgbClr val="7D8287"/>
                </a:solidFill>
                <a:latin typeface="Myriad Pro"/>
                <a:cs typeface="Myriad Pro"/>
              </a:defRPr>
            </a:lvl1pPr>
          </a:lstStyle>
          <a:p>
            <a:fld id="{0386A418-29F6-C942-AA47-00F6AE4E86EC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b="0" i="0" dirty="0">
                <a:solidFill>
                  <a:srgbClr val="7D8287"/>
                </a:solidFill>
                <a:latin typeface="Myriad Pro"/>
                <a:ea typeface="+mn-ea"/>
                <a:cs typeface="Myriad Pro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7D8287"/>
                </a:solidFill>
              </a:defRPr>
            </a:lvl1pPr>
          </a:lstStyle>
          <a:p>
            <a:fld id="{DF244829-62D2-BA43-96C0-A96FCAFCB24E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8" name="Imagen 7" descr="15895-NQSQF8.png"/>
          <p:cNvPicPr>
            <a:picLocks noChangeAspect="1"/>
          </p:cNvPicPr>
          <p:nvPr userDrawn="1"/>
        </p:nvPicPr>
        <p:blipFill>
          <a:blip r:embed="rId7" cstate="email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637" y="4327476"/>
            <a:ext cx="5156223" cy="25305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2" r:id="rId2"/>
    <p:sldLayoutId id="2147483708" r:id="rId3"/>
    <p:sldLayoutId id="2147483714" r:id="rId4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b="1" i="1" kern="1200">
          <a:solidFill>
            <a:srgbClr val="104FB3"/>
          </a:solidFill>
          <a:latin typeface="Myriad Pro"/>
          <a:ea typeface="ヒラギノ角ゴ Pro W3" charset="0"/>
          <a:cs typeface="Myriad Pro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ontserrat" charset="0"/>
          <a:ea typeface="ヒラギノ角ゴ Pro W3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ontserrat" charset="0"/>
          <a:ea typeface="ヒラギノ角ゴ Pro W3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ontserrat" charset="0"/>
          <a:ea typeface="ヒラギノ角ゴ Pro W3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ontserrat" charset="0"/>
          <a:ea typeface="ヒラギノ角ゴ Pro W3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ontserrat" charset="0"/>
          <a:ea typeface="ヒラギノ角ゴ Pro W3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ontserrat" charset="0"/>
          <a:ea typeface="ヒラギノ角ゴ Pro W3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ontserrat" charset="0"/>
          <a:ea typeface="ヒラギノ角ゴ Pro W3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ontserrat" charset="0"/>
          <a:ea typeface="ヒラギノ角ゴ Pro W3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b="0" i="0" kern="1200">
          <a:solidFill>
            <a:srgbClr val="7D8287"/>
          </a:solidFill>
          <a:latin typeface="Myriad Pro"/>
          <a:ea typeface="ヒラギノ角ゴ Pro W3" charset="0"/>
          <a:cs typeface="Myriad Pro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b="0" i="0" kern="1200">
          <a:solidFill>
            <a:srgbClr val="7D8287"/>
          </a:solidFill>
          <a:latin typeface="Myriad Pro"/>
          <a:ea typeface="ヒラギノ角ゴ Pro W3" charset="0"/>
          <a:cs typeface="Myriad Pro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b="0" i="0" kern="1200">
          <a:solidFill>
            <a:srgbClr val="7D8287"/>
          </a:solidFill>
          <a:latin typeface="Myriad Pro"/>
          <a:ea typeface="ヒラギノ角ゴ Pro W3" charset="0"/>
          <a:cs typeface="Myriad Pro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b="0" i="0" kern="1200">
          <a:solidFill>
            <a:srgbClr val="7D8287"/>
          </a:solidFill>
          <a:latin typeface="Myriad Pro"/>
          <a:ea typeface="ヒラギノ角ゴ Pro W3" charset="0"/>
          <a:cs typeface="Myriad Pro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b="0" i="0" kern="1200">
          <a:solidFill>
            <a:srgbClr val="7D8287"/>
          </a:solidFill>
          <a:latin typeface="Myriad Pro"/>
          <a:ea typeface="ヒラギノ角ゴ Pro W3" charset="0"/>
          <a:cs typeface="Myriad Pro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8"/>
          <p:cNvSpPr txBox="1">
            <a:spLocks/>
          </p:cNvSpPr>
          <p:nvPr/>
        </p:nvSpPr>
        <p:spPr>
          <a:xfrm>
            <a:off x="2614704" y="3899640"/>
            <a:ext cx="7276353" cy="125479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eaLnBrk="0" hangingPunct="0">
              <a:lnSpc>
                <a:spcPct val="100000"/>
              </a:lnSpc>
              <a:spcBef>
                <a:spcPct val="0"/>
              </a:spcBef>
              <a:buNone/>
            </a:pPr>
            <a:r>
              <a:rPr lang="es-MX" sz="4000" b="1" dirty="0">
                <a:solidFill>
                  <a:schemeClr val="bg1"/>
                </a:solidFill>
                <a:latin typeface="Arial Unicode MS" charset="0"/>
                <a:ea typeface="MS PGothic" charset="0"/>
                <a:cs typeface="MS PGothic" charset="0"/>
              </a:rPr>
              <a:t>Jose Fernando Molina, MD</a:t>
            </a:r>
          </a:p>
          <a:p>
            <a:pPr marL="0" lvl="0" indent="0" algn="ctr" eaLnBrk="0" hangingPunct="0">
              <a:lnSpc>
                <a:spcPct val="100000"/>
              </a:lnSpc>
              <a:spcBef>
                <a:spcPct val="0"/>
              </a:spcBef>
              <a:buNone/>
            </a:pPr>
            <a:r>
              <a:rPr lang="es-MX" b="1" dirty="0">
                <a:solidFill>
                  <a:schemeClr val="bg1"/>
                </a:solidFill>
                <a:latin typeface="Arial Unicode MS" charset="0"/>
                <a:ea typeface="MS PGothic" charset="0"/>
                <a:cs typeface="MS PGothic" charset="0"/>
              </a:rPr>
              <a:t>Unidad de Osteoporosis y Reumalab, </a:t>
            </a:r>
          </a:p>
          <a:p>
            <a:pPr marL="0" lvl="0" indent="0" algn="ctr" eaLnBrk="0" hangingPunct="0">
              <a:lnSpc>
                <a:spcPct val="100000"/>
              </a:lnSpc>
              <a:spcBef>
                <a:spcPct val="0"/>
              </a:spcBef>
              <a:buNone/>
            </a:pPr>
            <a:r>
              <a:rPr lang="es-MX" b="1" dirty="0">
                <a:solidFill>
                  <a:schemeClr val="bg1"/>
                </a:solidFill>
                <a:latin typeface="Arial Unicode MS" charset="0"/>
                <a:ea typeface="MS PGothic" charset="0"/>
                <a:cs typeface="MS PGothic" charset="0"/>
              </a:rPr>
              <a:t>Medellín.</a:t>
            </a:r>
          </a:p>
          <a:p>
            <a:pPr marL="0" indent="0" algn="ctr" fontAlgn="auto">
              <a:spcAft>
                <a:spcPts val="0"/>
              </a:spcAft>
              <a:buNone/>
              <a:defRPr/>
            </a:pPr>
            <a:endParaRPr lang="en-US" sz="1800" b="1" dirty="0">
              <a:solidFill>
                <a:schemeClr val="bg2"/>
              </a:solidFill>
              <a:latin typeface="Myriad Pro"/>
              <a:cs typeface="Myriad Pro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9129" y="0"/>
            <a:ext cx="2172870" cy="654907"/>
          </a:xfrm>
          <a:prstGeom prst="rect">
            <a:avLst/>
          </a:prstGeom>
        </p:spPr>
      </p:pic>
      <p:sp>
        <p:nvSpPr>
          <p:cNvPr id="6" name="AutoShape 3"/>
          <p:cNvSpPr>
            <a:spLocks noChangeArrowheads="1"/>
          </p:cNvSpPr>
          <p:nvPr/>
        </p:nvSpPr>
        <p:spPr bwMode="auto">
          <a:xfrm>
            <a:off x="1389529" y="1195289"/>
            <a:ext cx="9681883" cy="192741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xtLst/>
        </p:spPr>
        <p:txBody>
          <a:bodyPr wrap="none" lIns="91397" tIns="45699" rIns="91397" bIns="45699" anchor="ctr"/>
          <a:lstStyle/>
          <a:p>
            <a:pPr algn="ctr"/>
            <a:r>
              <a:rPr lang="es-CO" sz="4400" dirty="0" smtClean="0">
                <a:latin typeface="Arial Rounded MT Bold"/>
                <a:cs typeface="Arial Rounded MT Bold"/>
              </a:rPr>
              <a:t>Tratamiento de la Osteoporosis </a:t>
            </a:r>
          </a:p>
          <a:p>
            <a:pPr algn="ctr"/>
            <a:r>
              <a:rPr lang="es-CO" sz="4400" dirty="0" smtClean="0">
                <a:latin typeface="Arial Rounded MT Bold"/>
                <a:cs typeface="Arial Rounded MT Bold"/>
              </a:rPr>
              <a:t>Postmenopáusica </a:t>
            </a:r>
          </a:p>
          <a:p>
            <a:pPr algn="ctr"/>
            <a:endParaRPr lang="es-CO" sz="1600" dirty="0" smtClean="0">
              <a:solidFill>
                <a:srgbClr val="000000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7" name="Imagen 6" descr="Captura de pantalla 2017-09-23 a la(s) 9.30.29 a.m..pn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3" y="6155764"/>
            <a:ext cx="1754211" cy="7022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8" y="588692"/>
            <a:ext cx="6924189" cy="1811402"/>
          </a:xfrm>
        </p:spPr>
        <p:txBody>
          <a:bodyPr/>
          <a:lstStyle/>
          <a:p>
            <a:r>
              <a:rPr lang="es-MX" sz="3600" i="0" dirty="0">
                <a:latin typeface="Calibri" charset="0"/>
              </a:rPr>
              <a:t>T</a:t>
            </a:r>
            <a:r>
              <a:rPr lang="es-MX" sz="3600" i="0" dirty="0" smtClean="0">
                <a:latin typeface="Calibri" charset="0"/>
              </a:rPr>
              <a:t>ratamiento - Osteoporosis</a:t>
            </a:r>
            <a:endParaRPr lang="en-US" sz="3600" i="0" dirty="0">
              <a:latin typeface="Calibri" charset="0"/>
            </a:endParaRPr>
          </a:p>
        </p:txBody>
      </p:sp>
      <p:sp>
        <p:nvSpPr>
          <p:cNvPr id="4" name="Rectangle 6"/>
          <p:cNvSpPr txBox="1">
            <a:spLocks noChangeArrowheads="1"/>
          </p:cNvSpPr>
          <p:nvPr/>
        </p:nvSpPr>
        <p:spPr>
          <a:xfrm>
            <a:off x="1930400" y="2667000"/>
            <a:ext cx="8737600" cy="838200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buFontTx/>
              <a:buNone/>
            </a:pPr>
            <a:r>
              <a:rPr lang="es-MX" sz="3600" dirty="0" smtClean="0">
                <a:solidFill>
                  <a:srgbClr val="104FB3"/>
                </a:solidFill>
              </a:rPr>
              <a:t>Papel relativamente débil</a:t>
            </a:r>
            <a:endParaRPr lang="es-ES" sz="3600" dirty="0">
              <a:solidFill>
                <a:srgbClr val="104FB3"/>
              </a:solidFill>
            </a:endParaRPr>
          </a:p>
        </p:txBody>
      </p:sp>
      <p:sp>
        <p:nvSpPr>
          <p:cNvPr id="5" name="Oval 4"/>
          <p:cNvSpPr>
            <a:spLocks noChangeArrowheads="1"/>
          </p:cNvSpPr>
          <p:nvPr/>
        </p:nvSpPr>
        <p:spPr bwMode="auto">
          <a:xfrm>
            <a:off x="3182469" y="4164108"/>
            <a:ext cx="6299200" cy="1371600"/>
          </a:xfrm>
          <a:prstGeom prst="ellipse">
            <a:avLst/>
          </a:prstGeom>
          <a:solidFill>
            <a:schemeClr val="accent2"/>
          </a:solidFill>
          <a:ln w="57150">
            <a:round/>
            <a:headEnd/>
            <a:tailEnd/>
          </a:ln>
          <a:effectLst/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accent2"/>
            </a:extrusionClr>
          </a:sp3d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endParaRPr lang="es-ES_tradnl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4401669" y="4468908"/>
            <a:ext cx="4064000" cy="838200"/>
          </a:xfrm>
          <a:prstGeom prst="rect">
            <a:avLst/>
          </a:prstGeom>
          <a:noFill/>
          <a:ln>
            <a:noFill/>
          </a:ln>
          <a:effectLst>
            <a:outerShdw blurRad="63500" dist="38099" dir="2700000" algn="ctr" rotWithShape="0">
              <a:schemeClr val="tx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s-MX" sz="4000" b="1" dirty="0" smtClean="0">
                <a:solidFill>
                  <a:srgbClr val="FFFFFF"/>
                </a:solidFill>
                <a:latin typeface="Arial" charset="0"/>
                <a:ea typeface="ＭＳ Ｐゴシック" charset="0"/>
              </a:rPr>
              <a:t>     Calcio VD</a:t>
            </a:r>
            <a:endParaRPr lang="es-ES" sz="4000" b="1" dirty="0">
              <a:solidFill>
                <a:srgbClr val="FFFFFF"/>
              </a:solidFill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7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texto 2"/>
          <p:cNvSpPr txBox="1">
            <a:spLocks/>
          </p:cNvSpPr>
          <p:nvPr/>
        </p:nvSpPr>
        <p:spPr bwMode="auto">
          <a:xfrm>
            <a:off x="446428" y="588692"/>
            <a:ext cx="6924189" cy="1811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 typeface="Arial" charset="0"/>
              <a:buNone/>
              <a:defRPr sz="5400" b="1" i="1" kern="1200" baseline="0">
                <a:solidFill>
                  <a:srgbClr val="104FB3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s-MX" sz="3600" i="0" dirty="0" smtClean="0">
                <a:latin typeface="Calibri" charset="0"/>
              </a:rPr>
              <a:t>Tratamiento - Osteoporosis</a:t>
            </a:r>
            <a:endParaRPr lang="en-US" sz="3600" i="0" dirty="0">
              <a:latin typeface="Calibri" charset="0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5336578" y="2392687"/>
            <a:ext cx="18774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s-MX" sz="3600" dirty="0">
                <a:solidFill>
                  <a:srgbClr val="104FB3"/>
                </a:solidFill>
                <a:latin typeface="Myriad Pro"/>
                <a:cs typeface="Myriad Pro"/>
              </a:rPr>
              <a:t>Objetivo</a:t>
            </a:r>
            <a:endParaRPr lang="es-ES" sz="3600" dirty="0">
              <a:solidFill>
                <a:srgbClr val="104FB3"/>
              </a:solidFill>
              <a:latin typeface="Myriad Pro"/>
              <a:cs typeface="Myriad Pro"/>
            </a:endParaRPr>
          </a:p>
        </p:txBody>
      </p:sp>
      <p:sp>
        <p:nvSpPr>
          <p:cNvPr id="6" name="Oval 4"/>
          <p:cNvSpPr>
            <a:spLocks noChangeArrowheads="1"/>
          </p:cNvSpPr>
          <p:nvPr/>
        </p:nvSpPr>
        <p:spPr bwMode="auto">
          <a:xfrm>
            <a:off x="3182469" y="4164108"/>
            <a:ext cx="6299200" cy="1371600"/>
          </a:xfrm>
          <a:prstGeom prst="ellipse">
            <a:avLst/>
          </a:prstGeom>
          <a:solidFill>
            <a:schemeClr val="accent2"/>
          </a:solidFill>
          <a:ln w="57150">
            <a:round/>
            <a:headEnd/>
            <a:tailEnd/>
          </a:ln>
          <a:effectLst/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accent2"/>
            </a:extrusionClr>
          </a:sp3d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endParaRPr lang="es-ES_tradnl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4108824" y="4468908"/>
            <a:ext cx="4796117" cy="838200"/>
          </a:xfrm>
          <a:prstGeom prst="rect">
            <a:avLst/>
          </a:prstGeom>
          <a:noFill/>
          <a:ln>
            <a:noFill/>
          </a:ln>
          <a:effectLst>
            <a:outerShdw blurRad="63500" dist="38099" dir="2700000" algn="ctr" rotWithShape="0">
              <a:schemeClr val="tx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s-MX" sz="4000" b="1" dirty="0" smtClean="0">
                <a:solidFill>
                  <a:srgbClr val="FFFFFF"/>
                </a:solidFill>
                <a:latin typeface="Arial" charset="0"/>
                <a:ea typeface="ＭＳ Ｐゴシック" charset="0"/>
              </a:rPr>
              <a:t>Prevenir fracturas</a:t>
            </a:r>
            <a:endParaRPr lang="es-ES" sz="4000" b="1" dirty="0">
              <a:solidFill>
                <a:srgbClr val="FFFFFF"/>
              </a:solidFill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80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865783"/>
            <a:ext cx="6688663" cy="1811402"/>
          </a:xfrm>
        </p:spPr>
        <p:txBody>
          <a:bodyPr/>
          <a:lstStyle/>
          <a:p>
            <a:r>
              <a:rPr lang="es-ES_tradnl" sz="3600" i="0" dirty="0">
                <a:latin typeface="Calibri" charset="0"/>
              </a:rPr>
              <a:t>Tratamiento de la Osteoporosis </a:t>
            </a:r>
          </a:p>
          <a:p>
            <a:pPr algn="ctr"/>
            <a:r>
              <a:rPr lang="es-ES_tradnl" dirty="0" smtClean="0">
                <a:solidFill>
                  <a:schemeClr val="bg1"/>
                </a:solidFill>
                <a:latin typeface="Arial Rounded MT Bold" pitchFamily="34" charset="0"/>
              </a:rPr>
              <a:t>Postmenopáusica</a:t>
            </a:r>
            <a:endParaRPr lang="es-ES_tradnl" dirty="0">
              <a:solidFill>
                <a:schemeClr val="bg1"/>
              </a:solidFill>
              <a:latin typeface="Arial Rounded MT Bold" pitchFamily="34" charset="0"/>
            </a:endParaRPr>
          </a:p>
          <a:p>
            <a:endParaRPr lang="en-US" dirty="0"/>
          </a:p>
        </p:txBody>
      </p:sp>
      <p:sp>
        <p:nvSpPr>
          <p:cNvPr id="4" name="Rectangle 16"/>
          <p:cNvSpPr txBox="1">
            <a:spLocks noChangeArrowheads="1"/>
          </p:cNvSpPr>
          <p:nvPr/>
        </p:nvSpPr>
        <p:spPr>
          <a:xfrm>
            <a:off x="1798080" y="2561872"/>
            <a:ext cx="5337012" cy="1752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s-CO" dirty="0" smtClean="0">
                <a:solidFill>
                  <a:srgbClr val="000000"/>
                </a:solidFill>
                <a:latin typeface="Abadi MT Condensed Light" charset="0"/>
              </a:rPr>
              <a:t>¿Con qué tratar?</a:t>
            </a:r>
          </a:p>
          <a:p>
            <a:pPr eaLnBrk="1" hangingPunct="1"/>
            <a:r>
              <a:rPr lang="es-CO" dirty="0" smtClean="0">
                <a:solidFill>
                  <a:srgbClr val="000000"/>
                </a:solidFill>
                <a:latin typeface="Abadi MT Condensed Light" charset="0"/>
              </a:rPr>
              <a:t>¿Cuándo tratar?</a:t>
            </a:r>
          </a:p>
          <a:p>
            <a:pPr eaLnBrk="1" hangingPunct="1"/>
            <a:r>
              <a:rPr lang="es-CO" dirty="0" smtClean="0">
                <a:solidFill>
                  <a:schemeClr val="tx1"/>
                </a:solidFill>
                <a:latin typeface="Abadi MT Condensed Light" charset="0"/>
              </a:rPr>
              <a:t>¿Hasta cuándo tratar?</a:t>
            </a:r>
          </a:p>
          <a:p>
            <a:pPr eaLnBrk="1" hangingPunct="1">
              <a:buFont typeface="Arial" charset="0"/>
              <a:buNone/>
            </a:pPr>
            <a:endParaRPr lang="es-ES_tradnl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badi MT Condensed Light" charset="0"/>
            </a:endParaRPr>
          </a:p>
          <a:p>
            <a:pPr eaLnBrk="1" hangingPunct="1"/>
            <a:endParaRPr lang="es-ES_tradnl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41362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588692"/>
            <a:ext cx="9182480" cy="1811402"/>
          </a:xfrm>
        </p:spPr>
        <p:txBody>
          <a:bodyPr/>
          <a:lstStyle/>
          <a:p>
            <a:r>
              <a:rPr lang="es-CO" sz="3600" i="0" dirty="0">
                <a:latin typeface="Calibri" charset="0"/>
              </a:rPr>
              <a:t>Tratamiento de la Osteoporosis </a:t>
            </a:r>
          </a:p>
          <a:p>
            <a:r>
              <a:rPr lang="es-CO" sz="3600" i="0" dirty="0">
                <a:latin typeface="Calibri" charset="0"/>
              </a:rPr>
              <a:t>Postmenopáusica</a:t>
            </a:r>
            <a:endParaRPr lang="es-ES_tradnl" sz="3600" i="0" dirty="0">
              <a:latin typeface="Calibri" charset="0"/>
            </a:endParaRPr>
          </a:p>
          <a:p>
            <a:endParaRPr lang="en-US" dirty="0"/>
          </a:p>
        </p:txBody>
      </p:sp>
      <p:sp>
        <p:nvSpPr>
          <p:cNvPr id="4" name="Text Box 18"/>
          <p:cNvSpPr txBox="1">
            <a:spLocks noChangeArrowheads="1"/>
          </p:cNvSpPr>
          <p:nvPr/>
        </p:nvSpPr>
        <p:spPr bwMode="auto">
          <a:xfrm>
            <a:off x="1136073" y="2375617"/>
            <a:ext cx="3759200" cy="938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97" tIns="45699" rIns="91397" bIns="45699">
            <a:spAutoFit/>
          </a:bodyPr>
          <a:lstStyle/>
          <a:p>
            <a:pPr>
              <a:spcBef>
                <a:spcPct val="50000"/>
              </a:spcBef>
            </a:pPr>
            <a:r>
              <a:rPr lang="es-CO" sz="2800" b="1" dirty="0">
                <a:solidFill>
                  <a:srgbClr val="000000"/>
                </a:solidFill>
                <a:latin typeface="Abadi MT Condensed Light" charset="0"/>
              </a:rPr>
              <a:t> ¿Con qué tratar?</a:t>
            </a:r>
          </a:p>
          <a:p>
            <a:pPr>
              <a:spcBef>
                <a:spcPct val="50000"/>
              </a:spcBef>
            </a:pPr>
            <a:endParaRPr lang="es-ES_tradnl" b="1" dirty="0">
              <a:solidFill>
                <a:srgbClr val="000000"/>
              </a:solidFill>
              <a:latin typeface="Arial Rounded MT Bold" pitchFamily="34" charset="0"/>
            </a:endParaRPr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114093"/>
              </p:ext>
            </p:extLst>
          </p:nvPr>
        </p:nvGraphicFramePr>
        <p:xfrm>
          <a:off x="1295467" y="2895600"/>
          <a:ext cx="9778934" cy="2667000"/>
        </p:xfrm>
        <a:graphic>
          <a:graphicData uri="http://schemas.openxmlformats.org/drawingml/2006/table">
            <a:tbl>
              <a:tblPr/>
              <a:tblGrid>
                <a:gridCol w="4940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8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ANTIRESORTIVOS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s-ES_tradnl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ANABÓLICOS</a:t>
                      </a:r>
                      <a:endParaRPr lang="es-ES_tradnl" sz="1800" dirty="0">
                        <a:solidFill>
                          <a:srgbClr val="000000"/>
                        </a:solidFill>
                      </a:endParaRPr>
                    </a:p>
                  </a:txBody>
                  <a:tcPr marL="121920" marR="1219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Estrógenos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s-ES_tradnl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Teriparatide</a:t>
                      </a:r>
                      <a:endParaRPr lang="es-ES_tradnl" sz="1800" dirty="0"/>
                    </a:p>
                  </a:txBody>
                  <a:tcPr marL="121920" marR="1219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Raloxifeno</a:t>
                      </a:r>
                      <a:endParaRPr kumimoji="0" lang="es-ES_tradnl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s-ES_tradnl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kumimoji="0" lang="es-ES_tradnl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Abaloparatide</a:t>
                      </a:r>
                      <a:endParaRPr lang="es-ES_tradnl" sz="28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Bisfosfonatos</a:t>
                      </a:r>
                      <a:r>
                        <a:rPr kumimoji="0" lang="es-ES_tradnl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*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_tradnl" sz="2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+mn-ea"/>
                          <a:cs typeface="+mn-cs"/>
                        </a:rPr>
                        <a:t>Romosozumab</a:t>
                      </a:r>
                      <a:r>
                        <a:rPr kumimoji="0" lang="es-ES_tradnl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+mn-ea"/>
                          <a:cs typeface="+mn-cs"/>
                        </a:rPr>
                        <a:t>**</a:t>
                      </a:r>
                      <a:endParaRPr lang="es-ES_tradnl" sz="1600" dirty="0"/>
                    </a:p>
                  </a:txBody>
                  <a:tcPr marL="121920" marR="1219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</a:rPr>
                        <a:t>Denosumab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_tradnl" sz="1800" dirty="0"/>
                    </a:p>
                  </a:txBody>
                  <a:tcPr marL="121920" marR="12192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440873" y="5227744"/>
            <a:ext cx="3149599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397" tIns="45699" rIns="91397" bIns="45699" anchor="ctr">
            <a:prstTxWarp prst="textNoShape">
              <a:avLst/>
            </a:prstTxWarp>
          </a:bodyPr>
          <a:lstStyle/>
          <a:p>
            <a:r>
              <a:rPr lang="en-US" sz="1400" b="1" i="1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*Alendronato, </a:t>
            </a:r>
            <a:r>
              <a:rPr lang="en-US" sz="1400" b="1" i="1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Risedronato</a:t>
            </a:r>
            <a:r>
              <a:rPr lang="en-US" sz="1400" b="1" i="1" dirty="0">
                <a:solidFill>
                  <a:srgbClr val="000000"/>
                </a:solidFill>
                <a:latin typeface="Arial Unicode MS"/>
                <a:cs typeface="Arial Unicode MS"/>
              </a:rPr>
              <a:t>,</a:t>
            </a:r>
            <a:r>
              <a:rPr lang="en-US" sz="1400" b="1" i="1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 </a:t>
            </a:r>
            <a:r>
              <a:rPr lang="en-US" sz="1400" b="1" i="1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Ibandronato</a:t>
            </a:r>
            <a:r>
              <a:rPr lang="en-US" sz="1400" b="1" i="1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, </a:t>
            </a:r>
            <a:r>
              <a:rPr lang="en-US" sz="1400" b="1" i="1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Ácido</a:t>
            </a:r>
            <a:r>
              <a:rPr lang="en-US" sz="1400" b="1" i="1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 </a:t>
            </a:r>
            <a:r>
              <a:rPr lang="en-US" sz="1400" b="1" i="1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zoledrónico</a:t>
            </a:r>
            <a:endParaRPr lang="en-US" sz="1400" b="1" i="1" dirty="0" smtClean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r>
              <a:rPr lang="es-CO" sz="1400" b="1" i="1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** </a:t>
            </a:r>
            <a:r>
              <a:rPr lang="es-MX" sz="1400" b="1" i="1" dirty="0">
                <a:solidFill>
                  <a:srgbClr val="000000"/>
                </a:solidFill>
                <a:latin typeface="Arial Unicode MS"/>
                <a:cs typeface="Arial Unicode MS"/>
              </a:rPr>
              <a:t>Medicamento no aprobado en Colombia, se muestra con fines académicos</a:t>
            </a:r>
            <a:endParaRPr lang="en-US" sz="1400" b="1" i="1" dirty="0">
              <a:solidFill>
                <a:srgbClr val="000000"/>
              </a:solidFill>
              <a:latin typeface="Arial Unicode MS"/>
              <a:cs typeface="Arial Unicode MS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2235200" y="6106597"/>
            <a:ext cx="995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1400" b="1" i="1" dirty="0" smtClean="0">
                <a:solidFill>
                  <a:srgbClr val="000000"/>
                </a:solidFill>
              </a:rPr>
              <a:t>Molina JF, Larroude MS. </a:t>
            </a:r>
            <a:r>
              <a:rPr lang="es-CO" sz="1400" i="1" dirty="0" smtClean="0">
                <a:solidFill>
                  <a:srgbClr val="000000"/>
                </a:solidFill>
              </a:rPr>
              <a:t>Osteoporosis: Tratamiento. </a:t>
            </a:r>
          </a:p>
          <a:p>
            <a:pPr algn="r"/>
            <a:r>
              <a:rPr lang="es-CO" sz="1400" i="1" dirty="0" smtClean="0">
                <a:solidFill>
                  <a:srgbClr val="000000"/>
                </a:solidFill>
              </a:rPr>
              <a:t>Texto de Reumatología. Fundamentos de Medicina, CIB, 2018.</a:t>
            </a:r>
            <a:endParaRPr lang="es-CO" sz="1400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946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texto 2"/>
          <p:cNvSpPr txBox="1">
            <a:spLocks/>
          </p:cNvSpPr>
          <p:nvPr/>
        </p:nvSpPr>
        <p:spPr bwMode="auto">
          <a:xfrm>
            <a:off x="446429" y="588692"/>
            <a:ext cx="9182480" cy="1811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 typeface="Arial" charset="0"/>
              <a:buNone/>
              <a:defRPr sz="5400" b="1" i="1" kern="1200" baseline="0">
                <a:solidFill>
                  <a:srgbClr val="104FB3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s-CO" sz="3600" i="0" dirty="0" smtClean="0">
                <a:latin typeface="Calibri" charset="0"/>
              </a:rPr>
              <a:t>Tratamiento de la Osteoporosis </a:t>
            </a:r>
          </a:p>
          <a:p>
            <a:pPr eaLnBrk="1" hangingPunct="1"/>
            <a:r>
              <a:rPr lang="es-CO" sz="3600" i="0" dirty="0" smtClean="0">
                <a:latin typeface="Calibri" charset="0"/>
              </a:rPr>
              <a:t>Postmenopáusica</a:t>
            </a:r>
            <a:endParaRPr lang="es-ES_tradnl" sz="3600" i="0" dirty="0" smtClean="0">
              <a:latin typeface="Calibri" charset="0"/>
            </a:endParaRPr>
          </a:p>
          <a:p>
            <a:pPr eaLnBrk="1" hangingPunct="1"/>
            <a:endParaRPr lang="en-US" dirty="0"/>
          </a:p>
        </p:txBody>
      </p:sp>
      <p:sp>
        <p:nvSpPr>
          <p:cNvPr id="5" name="CuadroTexto 4"/>
          <p:cNvSpPr txBox="1"/>
          <p:nvPr/>
        </p:nvSpPr>
        <p:spPr>
          <a:xfrm>
            <a:off x="711200" y="1752600"/>
            <a:ext cx="93212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Criterios de selección - </a:t>
            </a:r>
            <a:r>
              <a:rPr lang="es-CO" sz="2800" dirty="0">
                <a:solidFill>
                  <a:srgbClr val="000000"/>
                </a:solidFill>
                <a:latin typeface="Arial Unicode MS"/>
                <a:cs typeface="Arial Unicode MS"/>
              </a:rPr>
              <a:t>¿</a:t>
            </a:r>
            <a:r>
              <a:rPr lang="es-CO" sz="2800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con qué tratar?</a:t>
            </a:r>
            <a:endParaRPr lang="es-CO" sz="2800" dirty="0">
              <a:solidFill>
                <a:srgbClr val="000000"/>
              </a:solidFill>
              <a:latin typeface="Arial Unicode MS"/>
              <a:cs typeface="Arial Unicode MS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304800" y="2752910"/>
            <a:ext cx="5689600" cy="3477833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 lIns="91397" tIns="45699" rIns="91397" bIns="45699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Características</a:t>
            </a:r>
            <a:r>
              <a:rPr lang="en-US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Arial Unicode MS"/>
                <a:cs typeface="Arial Unicode MS"/>
              </a:rPr>
              <a:t>Paciente</a:t>
            </a:r>
            <a:r>
              <a:rPr lang="en-US" dirty="0">
                <a:solidFill>
                  <a:srgbClr val="000000"/>
                </a:solidFill>
                <a:latin typeface="Arial Unicode MS"/>
                <a:cs typeface="Arial Unicode MS"/>
              </a:rPr>
              <a:t>:</a:t>
            </a:r>
          </a:p>
          <a:p>
            <a:pPr marL="342744" indent="-342744">
              <a:buFont typeface="Arial"/>
              <a:buChar char="•"/>
            </a:pPr>
            <a:endParaRPr lang="en-US" sz="16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>
                <a:solidFill>
                  <a:srgbClr val="000000"/>
                </a:solidFill>
                <a:latin typeface="Arial Unicode MS"/>
                <a:cs typeface="Arial Unicode MS"/>
              </a:rPr>
              <a:t>E. </a:t>
            </a: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menopáusico</a:t>
            </a:r>
            <a:endParaRPr lang="en-US" sz="20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Edad</a:t>
            </a:r>
            <a:endParaRPr lang="en-US" sz="20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>
                <a:solidFill>
                  <a:srgbClr val="000000"/>
                </a:solidFill>
                <a:latin typeface="Arial Unicode MS"/>
                <a:cs typeface="Arial Unicode MS"/>
              </a:rPr>
              <a:t>DMO</a:t>
            </a:r>
          </a:p>
          <a:p>
            <a:pPr marL="799731" lvl="1" indent="-342744">
              <a:buFont typeface="Lucida Grande"/>
              <a:buChar char="-"/>
            </a:pPr>
            <a:r>
              <a:rPr lang="en-US" sz="2000" dirty="0">
                <a:solidFill>
                  <a:srgbClr val="000000"/>
                </a:solidFill>
                <a:latin typeface="Arial Unicode MS"/>
                <a:cs typeface="Arial Unicode MS"/>
              </a:rPr>
              <a:t>Rx </a:t>
            </a: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Fx</a:t>
            </a:r>
            <a:r>
              <a:rPr lang="en-US" sz="2000" dirty="0">
                <a:solidFill>
                  <a:srgbClr val="000000"/>
                </a:solidFill>
                <a:latin typeface="Arial Unicode MS"/>
                <a:cs typeface="Arial Unicode MS"/>
              </a:rPr>
              <a:t> vertebral, </a:t>
            </a: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cadera</a:t>
            </a:r>
            <a:endParaRPr lang="en-US" sz="20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Antecedente</a:t>
            </a:r>
            <a:r>
              <a:rPr lang="en-US" sz="2000" dirty="0">
                <a:solidFill>
                  <a:srgbClr val="000000"/>
                </a:solidFill>
                <a:latin typeface="Arial Unicode MS"/>
                <a:cs typeface="Arial Unicode MS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fractura</a:t>
            </a:r>
            <a:endParaRPr lang="en-US" sz="20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Beneficio</a:t>
            </a:r>
            <a:r>
              <a:rPr lang="en-US" sz="2000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extraesquelético</a:t>
            </a:r>
            <a:r>
              <a:rPr lang="en-US" sz="2000" dirty="0">
                <a:solidFill>
                  <a:srgbClr val="000000"/>
                </a:solidFill>
                <a:latin typeface="Arial Unicode MS"/>
                <a:cs typeface="Arial Unicode MS"/>
              </a:rPr>
              <a:t>?</a:t>
            </a: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Adherencia</a:t>
            </a:r>
            <a:endParaRPr lang="en-US" sz="20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Preferencias</a:t>
            </a:r>
            <a:r>
              <a:rPr lang="en-US" sz="2000" dirty="0">
                <a:solidFill>
                  <a:srgbClr val="000000"/>
                </a:solidFill>
                <a:latin typeface="Arial Unicode MS"/>
                <a:cs typeface="Arial Unicode MS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Arial Unicode MS"/>
                <a:cs typeface="Arial Unicode MS"/>
              </a:rPr>
              <a:t>paciente</a:t>
            </a:r>
            <a:r>
              <a:rPr lang="en-US" sz="2000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)</a:t>
            </a:r>
          </a:p>
          <a:p>
            <a:pPr marL="456987" lvl="1"/>
            <a:endParaRPr lang="en-US" sz="20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6299200" y="3124200"/>
            <a:ext cx="5689600" cy="246217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lIns="91397" tIns="45699" rIns="91397" bIns="45699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Características</a:t>
            </a:r>
            <a:r>
              <a:rPr lang="en-US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Terapia</a:t>
            </a:r>
            <a:r>
              <a:rPr lang="en-US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:</a:t>
            </a:r>
            <a:endParaRPr lang="en-US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342744" indent="-342744">
              <a:buFont typeface="Arial"/>
              <a:buChar char="•"/>
            </a:pPr>
            <a:endParaRPr lang="en-US" sz="16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Mecanismo</a:t>
            </a:r>
            <a:r>
              <a:rPr lang="en-US" sz="2000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 de </a:t>
            </a: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acción</a:t>
            </a:r>
            <a:endParaRPr lang="en-US" sz="20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Ruta</a:t>
            </a:r>
            <a:r>
              <a:rPr lang="en-US" sz="2000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 y </a:t>
            </a: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frecuencia</a:t>
            </a:r>
            <a:r>
              <a:rPr lang="en-US" sz="2000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 de </a:t>
            </a: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administración</a:t>
            </a:r>
            <a:endParaRPr lang="en-US" sz="2000" dirty="0" smtClean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Costo</a:t>
            </a:r>
            <a:endParaRPr lang="en-US" sz="20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Seguridad</a:t>
            </a:r>
            <a:endParaRPr lang="en-US" sz="20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799731" lvl="1" indent="-342744">
              <a:buFont typeface="Lucida Grande"/>
              <a:buChar char="-"/>
            </a:pP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Eficacia</a:t>
            </a:r>
            <a:r>
              <a:rPr lang="en-US" sz="2000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: </a:t>
            </a: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efecto</a:t>
            </a:r>
            <a:r>
              <a:rPr lang="en-US" sz="2000" dirty="0" smtClean="0">
                <a:solidFill>
                  <a:srgbClr val="000000"/>
                </a:solidFill>
                <a:latin typeface="Arial Unicode MS"/>
                <a:cs typeface="Arial Unicode MS"/>
              </a:rPr>
              <a:t> anti </a:t>
            </a:r>
            <a:r>
              <a:rPr lang="en-US" sz="2000" dirty="0" err="1" smtClean="0">
                <a:solidFill>
                  <a:srgbClr val="000000"/>
                </a:solidFill>
                <a:latin typeface="Arial Unicode MS"/>
                <a:cs typeface="Arial Unicode MS"/>
              </a:rPr>
              <a:t>fractura</a:t>
            </a:r>
            <a:endParaRPr lang="en-US" sz="2000" dirty="0">
              <a:solidFill>
                <a:srgbClr val="000000"/>
              </a:solidFill>
              <a:latin typeface="Arial Unicode MS"/>
              <a:cs typeface="Arial Unicode MS"/>
            </a:endParaRPr>
          </a:p>
          <a:p>
            <a:pPr marL="456987" lvl="1"/>
            <a:endParaRPr lang="en-US" sz="20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2032000" y="6173140"/>
            <a:ext cx="995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1400" b="1" i="1" dirty="0" smtClean="0">
                <a:solidFill>
                  <a:srgbClr val="000000"/>
                </a:solidFill>
              </a:rPr>
              <a:t>Molina JF, Larroude MS. </a:t>
            </a:r>
            <a:r>
              <a:rPr lang="es-CO" sz="1400" i="1" dirty="0" smtClean="0">
                <a:solidFill>
                  <a:srgbClr val="000000"/>
                </a:solidFill>
              </a:rPr>
              <a:t>Osteoporosis: Tratamiento. </a:t>
            </a:r>
          </a:p>
          <a:p>
            <a:pPr algn="r"/>
            <a:r>
              <a:rPr lang="es-CO" sz="1400" i="1" dirty="0" smtClean="0">
                <a:solidFill>
                  <a:srgbClr val="000000"/>
                </a:solidFill>
              </a:rPr>
              <a:t>Texto de Reumatología. Fundamentos de Medicina, CIB,  2018.</a:t>
            </a:r>
            <a:endParaRPr lang="es-CO" sz="1400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325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588692"/>
            <a:ext cx="5178516" cy="1811402"/>
          </a:xfrm>
        </p:spPr>
        <p:txBody>
          <a:bodyPr/>
          <a:lstStyle/>
          <a:p>
            <a:r>
              <a:rPr lang="es-ES" sz="3600" i="0" dirty="0" smtClean="0">
                <a:latin typeface="Calibri" charset="0"/>
              </a:rPr>
              <a:t>Evidencia </a:t>
            </a:r>
            <a:r>
              <a:rPr lang="es-ES" sz="3600" i="0" dirty="0" err="1" smtClean="0">
                <a:latin typeface="Calibri" charset="0"/>
              </a:rPr>
              <a:t>antifractura</a:t>
            </a:r>
            <a:endParaRPr lang="es-ES" sz="3600" i="0" dirty="0">
              <a:latin typeface="Calibri" charset="0"/>
            </a:endParaRPr>
          </a:p>
          <a:p>
            <a:endParaRPr lang="en-US" dirty="0"/>
          </a:p>
        </p:txBody>
      </p:sp>
      <p:graphicFrame>
        <p:nvGraphicFramePr>
          <p:cNvPr id="4" name="Group 16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1673531"/>
              </p:ext>
            </p:extLst>
          </p:nvPr>
        </p:nvGraphicFramePr>
        <p:xfrm>
          <a:off x="734291" y="1494393"/>
          <a:ext cx="10363200" cy="4254530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690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04FB3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</a:rPr>
                        <a:t>FRACTURA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04FB3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</a:rPr>
                        <a:t> VERTEBRAL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04FB3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</a:rPr>
                        <a:t>FRACTURAS NO VERTEBRALES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90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accent4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</a:rPr>
                        <a:t>Analisis</a:t>
                      </a:r>
                      <a:r>
                        <a:rPr kumimoji="0" lang="es-E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4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</a:rPr>
                        <a:t> 1rio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accent4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</a:rPr>
                        <a:t>Analisis</a:t>
                      </a:r>
                      <a:r>
                        <a:rPr kumimoji="0" lang="es-E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4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</a:rPr>
                        <a:t> 1rio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accent4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</a:rPr>
                        <a:t>Analisis</a:t>
                      </a:r>
                      <a:r>
                        <a:rPr kumimoji="0" lang="es-E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4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</a:rPr>
                        <a:t> post hoc (subgrupos)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89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Alendronato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NA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89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Risedronato</a:t>
                      </a: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NA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89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Ibandronato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-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  <a:r>
                        <a:rPr kumimoji="0" lang="es-ES" sz="16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a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3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A. </a:t>
                      </a:r>
                      <a:r>
                        <a:rPr kumimoji="0" lang="es-ES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zoledrónico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NA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089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Raloxifeno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-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  <a:r>
                        <a:rPr kumimoji="0" lang="es-ES" sz="16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b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089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Teriparatide (PTH 1-34)</a:t>
                      </a: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NA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14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Denosumab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+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</a:rPr>
                        <a:t>NA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 Narrow" charset="0"/>
                      </a:endParaRP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Text Box 169"/>
          <p:cNvSpPr txBox="1">
            <a:spLocks noChangeArrowheads="1"/>
          </p:cNvSpPr>
          <p:nvPr/>
        </p:nvSpPr>
        <p:spPr bwMode="auto">
          <a:xfrm>
            <a:off x="914400" y="5944686"/>
            <a:ext cx="10363200" cy="70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397" tIns="45699" rIns="91397" bIns="45699">
            <a:prstTxWarp prst="textNoShape">
              <a:avLst/>
            </a:prstTxWarp>
            <a:spAutoFit/>
          </a:bodyPr>
          <a:lstStyle/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s-ES" sz="1400" dirty="0">
                <a:solidFill>
                  <a:srgbClr val="3F3F3F"/>
                </a:solidFill>
              </a:rPr>
              <a:t>a</a:t>
            </a:r>
            <a:r>
              <a:rPr lang="es-ES" sz="1400" dirty="0" smtClean="0">
                <a:solidFill>
                  <a:srgbClr val="3F3F3F"/>
                </a:solidFill>
              </a:rPr>
              <a:t>: </a:t>
            </a:r>
            <a:r>
              <a:rPr lang="es-ES" sz="1400" dirty="0">
                <a:solidFill>
                  <a:srgbClr val="3F3F3F"/>
                </a:solidFill>
              </a:rPr>
              <a:t>T score &lt;-3.0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s-ES" sz="1400" dirty="0">
                <a:solidFill>
                  <a:srgbClr val="3F3F3F"/>
                </a:solidFill>
              </a:rPr>
              <a:t>b</a:t>
            </a:r>
            <a:r>
              <a:rPr lang="es-ES" sz="1400" dirty="0" smtClean="0">
                <a:solidFill>
                  <a:srgbClr val="3F3F3F"/>
                </a:solidFill>
              </a:rPr>
              <a:t>: </a:t>
            </a:r>
            <a:r>
              <a:rPr lang="es-ES" sz="1400" dirty="0">
                <a:solidFill>
                  <a:srgbClr val="3F3F3F"/>
                </a:solidFill>
              </a:rPr>
              <a:t>subgrupo con </a:t>
            </a:r>
            <a:r>
              <a:rPr lang="es-ES" sz="1400" dirty="0" err="1">
                <a:solidFill>
                  <a:srgbClr val="3F3F3F"/>
                </a:solidFill>
              </a:rPr>
              <a:t>FxV</a:t>
            </a:r>
            <a:r>
              <a:rPr lang="es-ES" sz="1400" dirty="0">
                <a:solidFill>
                  <a:srgbClr val="3F3F3F"/>
                </a:solidFill>
              </a:rPr>
              <a:t> severas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s-ES" sz="1400" dirty="0">
                <a:solidFill>
                  <a:srgbClr val="3F3F3F"/>
                </a:solidFill>
              </a:rPr>
              <a:t>NA: no </a:t>
            </a:r>
            <a:r>
              <a:rPr lang="es-ES" sz="1400" dirty="0" smtClean="0">
                <a:solidFill>
                  <a:srgbClr val="3F3F3F"/>
                </a:solidFill>
              </a:rPr>
              <a:t>aplicable</a:t>
            </a:r>
            <a:endParaRPr lang="es-ES" sz="1400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669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texto 2"/>
          <p:cNvSpPr txBox="1">
            <a:spLocks/>
          </p:cNvSpPr>
          <p:nvPr/>
        </p:nvSpPr>
        <p:spPr bwMode="auto">
          <a:xfrm>
            <a:off x="446429" y="588692"/>
            <a:ext cx="5178516" cy="1811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 typeface="Arial" charset="0"/>
              <a:buNone/>
              <a:defRPr sz="5400" b="1" i="1" kern="1200" baseline="0">
                <a:solidFill>
                  <a:srgbClr val="104FB3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s-ES" sz="3600" i="0" dirty="0" smtClean="0">
                <a:latin typeface="Calibri" charset="0"/>
              </a:rPr>
              <a:t>Evidencia </a:t>
            </a:r>
            <a:r>
              <a:rPr lang="es-ES" sz="3600" i="0" dirty="0" err="1" smtClean="0">
                <a:latin typeface="Calibri" charset="0"/>
              </a:rPr>
              <a:t>antifractura</a:t>
            </a:r>
            <a:endParaRPr lang="es-ES" sz="3600" i="0" dirty="0" smtClean="0">
              <a:latin typeface="Calibri" charset="0"/>
            </a:endParaRPr>
          </a:p>
          <a:p>
            <a:pPr eaLnBrk="1" hangingPunct="1"/>
            <a:endParaRPr lang="en-US" dirty="0"/>
          </a:p>
        </p:txBody>
      </p:sp>
      <p:graphicFrame>
        <p:nvGraphicFramePr>
          <p:cNvPr id="5" name="Group 1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1214872"/>
              </p:ext>
            </p:extLst>
          </p:nvPr>
        </p:nvGraphicFramePr>
        <p:xfrm>
          <a:off x="997527" y="1697184"/>
          <a:ext cx="9652000" cy="3755147"/>
        </p:xfrm>
        <a:graphic>
          <a:graphicData uri="http://schemas.openxmlformats.org/drawingml/2006/table">
            <a:tbl>
              <a:tblPr/>
              <a:tblGrid>
                <a:gridCol w="32977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05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078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     </a:t>
                      </a:r>
                      <a:r>
                        <a:rPr kumimoji="0" lang="es-E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         FRACTURA </a:t>
                      </a:r>
                      <a:r>
                        <a:rPr kumimoji="0" lang="es-E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DE CADERA</a:t>
                      </a:r>
                    </a:p>
                  </a:txBody>
                  <a:tcPr marL="121920" marR="121920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66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Arial Narrow" charset="0"/>
                        <a:ea typeface="ＭＳ Ｐゴシック" charset="0"/>
                      </a:endParaRPr>
                    </a:p>
                  </a:txBody>
                  <a:tcPr marL="121920" marR="121920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ＭＳ Ｐゴシック" charset="0"/>
                        </a:rPr>
                        <a:t>Analisis</a:t>
                      </a:r>
                      <a:r>
                        <a:rPr kumimoji="0" lang="es-E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ＭＳ Ｐゴシック" charset="0"/>
                        </a:rPr>
                        <a:t> 1rio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ＭＳ Ｐゴシック" charset="0"/>
                        </a:rPr>
                        <a:t>Analisis</a:t>
                      </a:r>
                      <a:r>
                        <a:rPr kumimoji="0" lang="es-E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ＭＳ Ｐゴシック" charset="0"/>
                        </a:rPr>
                        <a:t> post hoc (subgrupos)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9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Alendronato</a:t>
                      </a:r>
                    </a:p>
                  </a:txBody>
                  <a:tcPr marL="121920" marR="121920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+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NA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9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Risedronato</a:t>
                      </a:r>
                    </a:p>
                  </a:txBody>
                  <a:tcPr marL="121920" marR="121920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+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NA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99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Ibandronato</a:t>
                      </a:r>
                    </a:p>
                  </a:txBody>
                  <a:tcPr marL="121920" marR="121920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NEA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Arial Narrow" charset="0"/>
                        <a:ea typeface="ＭＳ Ｐゴシック" charset="0"/>
                      </a:endParaRP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ND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35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A. </a:t>
                      </a:r>
                      <a:r>
                        <a:rPr kumimoji="0" lang="es-ES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zoledrónico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Arial Narrow" charset="0"/>
                        <a:ea typeface="ＭＳ Ｐゴシック" charset="0"/>
                      </a:endParaRPr>
                    </a:p>
                  </a:txBody>
                  <a:tcPr marL="121920" marR="121920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+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NA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9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Raloxifeno</a:t>
                      </a:r>
                    </a:p>
                  </a:txBody>
                  <a:tcPr marL="121920" marR="121920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NEA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Arial Narrow" charset="0"/>
                        <a:ea typeface="ＭＳ Ｐゴシック" charset="0"/>
                      </a:endParaRP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ND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99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Teriparatide (PTH 1-34)</a:t>
                      </a:r>
                    </a:p>
                  </a:txBody>
                  <a:tcPr marL="121920" marR="121920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NEA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Arial Narrow" charset="0"/>
                        <a:ea typeface="ＭＳ Ｐゴシック" charset="0"/>
                      </a:endParaRP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ND</a:t>
                      </a: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35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Denosumab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Arial Narrow" charset="0"/>
                        <a:ea typeface="ＭＳ Ｐゴシック" charset="0"/>
                      </a:endParaRPr>
                    </a:p>
                  </a:txBody>
                  <a:tcPr marL="121920" marR="121920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+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Arial Narrow" charset="0"/>
                        <a:ea typeface="ＭＳ Ｐゴシック" charset="0"/>
                      </a:endParaRP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Arial Narrow" charset="0"/>
                          <a:ea typeface="ＭＳ Ｐゴシック" charset="0"/>
                        </a:rPr>
                        <a:t>NA</a:t>
                      </a:r>
                      <a:endParaRPr kumimoji="0" lang="es-E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Arial Narrow" charset="0"/>
                        <a:ea typeface="ＭＳ Ｐゴシック" charset="0"/>
                      </a:endParaRPr>
                    </a:p>
                  </a:txBody>
                  <a:tcPr marL="121920" marR="121920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ext Box 115"/>
          <p:cNvSpPr txBox="1">
            <a:spLocks noChangeArrowheads="1"/>
          </p:cNvSpPr>
          <p:nvPr/>
        </p:nvSpPr>
        <p:spPr bwMode="auto">
          <a:xfrm>
            <a:off x="997527" y="5672682"/>
            <a:ext cx="10363200" cy="271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97" tIns="45699" rIns="91397" bIns="45699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es-ES" sz="1400" dirty="0" smtClean="0">
                <a:solidFill>
                  <a:srgbClr val="3F3F3F"/>
                </a:solidFill>
                <a:latin typeface="Calibri" charset="0"/>
              </a:rPr>
              <a:t>NEA</a:t>
            </a:r>
            <a:r>
              <a:rPr lang="es-ES" sz="1400" dirty="0">
                <a:solidFill>
                  <a:srgbClr val="3F3F3F"/>
                </a:solidFill>
                <a:latin typeface="Calibri" charset="0"/>
              </a:rPr>
              <a:t>: no evaluado adecuada</a:t>
            </a:r>
            <a:r>
              <a:rPr lang="es-ES" sz="1400" dirty="0" smtClean="0">
                <a:solidFill>
                  <a:srgbClr val="3F3F3F"/>
                </a:solidFill>
                <a:latin typeface="Calibri" charset="0"/>
              </a:rPr>
              <a:t>/</a:t>
            </a:r>
            <a:r>
              <a:rPr lang="es-ES" sz="1400" dirty="0" smtClean="0">
                <a:solidFill>
                  <a:srgbClr val="FFFFFF"/>
                </a:solidFill>
                <a:latin typeface="Calibri" charset="0"/>
              </a:rPr>
              <a:t>ND</a:t>
            </a:r>
            <a:r>
              <a:rPr lang="es-ES" sz="1400" dirty="0">
                <a:solidFill>
                  <a:srgbClr val="FFFFFF"/>
                </a:solidFill>
                <a:latin typeface="Calibri" charset="0"/>
              </a:rPr>
              <a:t>: no datos</a:t>
            </a:r>
          </a:p>
        </p:txBody>
      </p:sp>
    </p:spTree>
    <p:extLst>
      <p:ext uri="{BB962C8B-B14F-4D97-AF65-F5344CB8AC3E}">
        <p14:creationId xmlns:p14="http://schemas.microsoft.com/office/powerpoint/2010/main" val="2463891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8" y="588692"/>
            <a:ext cx="5247789" cy="1811402"/>
          </a:xfrm>
        </p:spPr>
        <p:txBody>
          <a:bodyPr/>
          <a:lstStyle/>
          <a:p>
            <a:r>
              <a:rPr lang="es-CO" sz="3600" i="0" dirty="0">
                <a:latin typeface="Calibri" charset="0"/>
              </a:rPr>
              <a:t>Tratamiento</a:t>
            </a:r>
          </a:p>
          <a:p>
            <a:endParaRPr lang="en-US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4FFD29F-A90D-48A2-AB86-CE19BE684992}"/>
              </a:ext>
            </a:extLst>
          </p:cNvPr>
          <p:cNvSpPr txBox="1">
            <a:spLocks/>
          </p:cNvSpPr>
          <p:nvPr/>
        </p:nvSpPr>
        <p:spPr>
          <a:xfrm>
            <a:off x="849746" y="6161311"/>
            <a:ext cx="9195379" cy="648072"/>
          </a:xfrm>
          <a:prstGeom prst="rect">
            <a:avLst/>
          </a:prstGeom>
        </p:spPr>
        <p:txBody>
          <a:bodyPr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b="1" i="1" kern="1200">
                <a:solidFill>
                  <a:srgbClr val="104FB3"/>
                </a:solidFill>
                <a:latin typeface="Myriad Pro"/>
                <a:ea typeface="ヒラギノ角ゴ Pro W3" charset="0"/>
                <a:cs typeface="Myriad Pro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9pPr>
          </a:lstStyle>
          <a:p>
            <a:pPr eaLnBrk="1" hangingPunct="1"/>
            <a:r>
              <a:rPr lang="es-CO" sz="200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II Consenso Colombiano de Osteoporosis  2017 ACOMM</a:t>
            </a:r>
            <a:endParaRPr lang="es-CO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90475A-6BF6-4BB6-9B31-9F606F548A7C}"/>
              </a:ext>
            </a:extLst>
          </p:cNvPr>
          <p:cNvSpPr txBox="1">
            <a:spLocks/>
          </p:cNvSpPr>
          <p:nvPr/>
        </p:nvSpPr>
        <p:spPr>
          <a:xfrm>
            <a:off x="667867" y="1682482"/>
            <a:ext cx="2734985" cy="693135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s-CO" dirty="0" err="1" smtClean="0">
                <a:solidFill>
                  <a:schemeClr val="accent4">
                    <a:lumMod val="75000"/>
                  </a:schemeClr>
                </a:solidFill>
              </a:rPr>
              <a:t>Denosumab</a:t>
            </a:r>
            <a:endParaRPr lang="es-CO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330505" y="2351182"/>
            <a:ext cx="8758078" cy="37856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CO" sz="2400" b="1" dirty="0" smtClean="0"/>
              <a:t>Primera línea en OPPM en casos seleccionados:</a:t>
            </a:r>
          </a:p>
          <a:p>
            <a:endParaRPr lang="es-CO" sz="2400" dirty="0"/>
          </a:p>
          <a:p>
            <a:pPr marL="342900" indent="-342900">
              <a:buFont typeface="Wingdings" charset="2"/>
              <a:buChar char="ü"/>
            </a:pPr>
            <a:r>
              <a:rPr lang="es-CO" sz="2400" dirty="0" smtClean="0"/>
              <a:t>Edad &gt; 75a con T score &lt; -2.5 en cadera</a:t>
            </a:r>
          </a:p>
          <a:p>
            <a:pPr marL="342900" indent="-342900">
              <a:buFont typeface="Wingdings" charset="2"/>
              <a:buChar char="ü"/>
            </a:pPr>
            <a:r>
              <a:rPr lang="es-CO" sz="2400" dirty="0" smtClean="0"/>
              <a:t>Nefropatía crónica con TFG &lt; 30ml/’ (descartar hipocalcemia)</a:t>
            </a:r>
          </a:p>
          <a:p>
            <a:pPr marL="342900" indent="-342900">
              <a:buFont typeface="Wingdings" charset="2"/>
              <a:buChar char="ü"/>
            </a:pPr>
            <a:r>
              <a:rPr lang="es-CO" sz="2400" dirty="0" smtClean="0"/>
              <a:t>CI o falla terapeútica a BFs</a:t>
            </a:r>
          </a:p>
          <a:p>
            <a:pPr marL="342900" indent="-342900">
              <a:buFont typeface="Wingdings" charset="2"/>
              <a:buChar char="ü"/>
            </a:pPr>
            <a:r>
              <a:rPr lang="es-CO" sz="2400" dirty="0" smtClean="0"/>
              <a:t>OP con alto Rx de fractura por: </a:t>
            </a:r>
          </a:p>
          <a:p>
            <a:pPr marL="800100" lvl="1" indent="-342900">
              <a:buFontTx/>
              <a:buChar char="-"/>
            </a:pPr>
            <a:r>
              <a:rPr lang="es-CO" sz="2400" dirty="0" smtClean="0"/>
              <a:t>edad avanzada, </a:t>
            </a:r>
          </a:p>
          <a:p>
            <a:pPr marL="800100" lvl="1" indent="-342900">
              <a:buFontTx/>
              <a:buChar char="-"/>
            </a:pPr>
            <a:r>
              <a:rPr lang="es-CO" sz="2400" dirty="0"/>
              <a:t>f</a:t>
            </a:r>
            <a:r>
              <a:rPr lang="es-CO" sz="2400" dirty="0" smtClean="0"/>
              <a:t>ractura no vertebral por fragilidad, ó</a:t>
            </a:r>
          </a:p>
          <a:p>
            <a:pPr marL="800100" lvl="1" indent="-342900">
              <a:buFontTx/>
              <a:buChar char="-"/>
            </a:pPr>
            <a:r>
              <a:rPr lang="es-CO" sz="2400" dirty="0" smtClean="0"/>
              <a:t>múltiples factores de riesgo</a:t>
            </a:r>
            <a:endParaRPr lang="es-CO" sz="2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4062" y="3646711"/>
            <a:ext cx="2588599" cy="25146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8554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588692"/>
            <a:ext cx="5164662" cy="1811402"/>
          </a:xfrm>
        </p:spPr>
        <p:txBody>
          <a:bodyPr/>
          <a:lstStyle/>
          <a:p>
            <a:r>
              <a:rPr lang="en-US" sz="3600" i="0" dirty="0" err="1">
                <a:latin typeface="Calibri" charset="0"/>
              </a:rPr>
              <a:t>Resumen</a:t>
            </a:r>
            <a:r>
              <a:rPr lang="en-US" sz="3600" i="0" dirty="0">
                <a:latin typeface="Calibri" charset="0"/>
              </a:rPr>
              <a:t> - </a:t>
            </a:r>
            <a:r>
              <a:rPr lang="en-US" sz="3600" i="0" dirty="0" err="1">
                <a:latin typeface="Calibri" charset="0"/>
              </a:rPr>
              <a:t>Denosumab</a:t>
            </a:r>
            <a:endParaRPr lang="en-US" sz="3600" i="0" dirty="0">
              <a:latin typeface="Calibri" charset="0"/>
            </a:endParaRPr>
          </a:p>
          <a:p>
            <a:endParaRPr lang="en-US" dirty="0"/>
          </a:p>
        </p:txBody>
      </p:sp>
      <p:sp>
        <p:nvSpPr>
          <p:cNvPr id="4" name="CuadroTexto 2"/>
          <p:cNvSpPr txBox="1"/>
          <p:nvPr/>
        </p:nvSpPr>
        <p:spPr>
          <a:xfrm>
            <a:off x="950179" y="1813494"/>
            <a:ext cx="9321824" cy="22467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s-CO" sz="2000" dirty="0" smtClean="0">
                <a:latin typeface="Arial" pitchFamily="34" charset="0"/>
                <a:cs typeface="Arial" pitchFamily="34" charset="0"/>
              </a:rPr>
              <a:t>Nuevo y novedoso mecanismo de acción (reversibilidad)</a:t>
            </a:r>
          </a:p>
          <a:p>
            <a:pPr marL="342900" indent="-342900">
              <a:buFont typeface="Wingdings" charset="2"/>
              <a:buChar char="ü"/>
            </a:pPr>
            <a:r>
              <a:rPr lang="es-CO" sz="2000" dirty="0" smtClean="0">
                <a:latin typeface="Arial" pitchFamily="34" charset="0"/>
                <a:cs typeface="Arial" pitchFamily="34" charset="0"/>
              </a:rPr>
              <a:t>Cómodo intervalo y modo de administración (adherencia)</a:t>
            </a:r>
          </a:p>
          <a:p>
            <a:pPr marL="342900" indent="-342900">
              <a:buFont typeface="Wingdings" charset="2"/>
              <a:buChar char="ü"/>
            </a:pPr>
            <a:r>
              <a:rPr lang="es-CO" sz="2000" dirty="0" smtClean="0">
                <a:latin typeface="Arial" pitchFamily="34" charset="0"/>
                <a:cs typeface="Arial" pitchFamily="34" charset="0"/>
              </a:rPr>
              <a:t>Sólida eficacia anti fractura en diferentes regiones esqueléticas (</a:t>
            </a:r>
            <a:r>
              <a:rPr lang="es-CO" sz="2000" dirty="0" err="1" smtClean="0">
                <a:latin typeface="Arial" pitchFamily="34" charset="0"/>
                <a:cs typeface="Arial" pitchFamily="34" charset="0"/>
              </a:rPr>
              <a:t>FxV</a:t>
            </a:r>
            <a:r>
              <a:rPr lang="es-CO" sz="20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s-CO" sz="2000" dirty="0" err="1" smtClean="0">
                <a:latin typeface="Arial" pitchFamily="34" charset="0"/>
                <a:cs typeface="Arial" pitchFamily="34" charset="0"/>
              </a:rPr>
              <a:t>FxNV</a:t>
            </a:r>
            <a:r>
              <a:rPr lang="es-CO" sz="20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s-CO" sz="2000" dirty="0" err="1" smtClean="0">
                <a:latin typeface="Arial" pitchFamily="34" charset="0"/>
                <a:cs typeface="Arial" pitchFamily="34" charset="0"/>
              </a:rPr>
              <a:t>Fx</a:t>
            </a:r>
            <a:r>
              <a:rPr lang="es-CO" sz="2000" dirty="0" smtClean="0">
                <a:latin typeface="Arial" pitchFamily="34" charset="0"/>
                <a:cs typeface="Arial" pitchFamily="34" charset="0"/>
              </a:rPr>
              <a:t> cadera) </a:t>
            </a:r>
          </a:p>
          <a:p>
            <a:pPr marL="342900" indent="-342900">
              <a:buFont typeface="Wingdings" charset="2"/>
              <a:buChar char="ü"/>
            </a:pPr>
            <a:r>
              <a:rPr lang="es-CO" sz="2000" dirty="0" smtClean="0">
                <a:latin typeface="Arial" pitchFamily="34" charset="0"/>
                <a:cs typeface="Arial" pitchFamily="34" charset="0"/>
              </a:rPr>
              <a:t>Alto perfil de seguridad (esquelética y extra esquelética)</a:t>
            </a:r>
          </a:p>
          <a:p>
            <a:pPr marL="342900" indent="-342900">
              <a:buFont typeface="Wingdings" charset="2"/>
              <a:buChar char="ü"/>
            </a:pPr>
            <a:r>
              <a:rPr lang="es-CO" sz="2000" dirty="0" smtClean="0">
                <a:latin typeface="Arial" pitchFamily="34" charset="0"/>
                <a:cs typeface="Arial" pitchFamily="34" charset="0"/>
              </a:rPr>
              <a:t>Opción en pacientes con osteoporosis e  insuficiencia renal</a:t>
            </a:r>
          </a:p>
          <a:p>
            <a:pPr marL="342900" indent="-342900">
              <a:buFont typeface="Wingdings" charset="2"/>
              <a:buChar char="ü"/>
            </a:pPr>
            <a:r>
              <a:rPr lang="es-CO" sz="2000" dirty="0" smtClean="0">
                <a:latin typeface="Arial" pitchFamily="34" charset="0"/>
                <a:cs typeface="Arial" pitchFamily="34" charset="0"/>
              </a:rPr>
              <a:t>No interacción medicamentosa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166255" y="4357718"/>
            <a:ext cx="11873346" cy="2500306"/>
          </a:xfrm>
          <a:prstGeom prst="rect">
            <a:avLst/>
          </a:prstGeom>
          <a:solidFill>
            <a:schemeClr val="bg2">
              <a:alpha val="68000"/>
            </a:schemeClr>
          </a:solidFill>
        </p:spPr>
        <p:txBody>
          <a:bodyPr/>
          <a:lstStyle/>
          <a:p>
            <a:pPr marL="342900" marR="0" lvl="0" indent="-3429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endParaRPr kumimoji="0" lang="es-CO" sz="1800" b="1" i="1" u="none" strike="noStrike" kern="1200" cap="none" spc="0" normalizeH="0" baseline="0" dirty="0" smtClean="0">
              <a:ln>
                <a:noFill/>
              </a:ln>
              <a:effectLst/>
              <a:uLnTx/>
              <a:uFillTx/>
              <a:latin typeface="Arial" pitchFamily="34" charset="0"/>
              <a:ea typeface="ヒラギノ角ゴ Pro W3" pitchFamily="28" charset="-128"/>
              <a:cs typeface="Arial" pitchFamily="34" charset="0"/>
            </a:endParaRPr>
          </a:p>
          <a:p>
            <a:pPr marL="342900" marR="0" lvl="0" indent="-3429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s-CO" sz="2800" b="1" i="1" u="none" strike="noStrike" kern="1200" cap="none" spc="0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 pitchFamily="34" charset="0"/>
                <a:ea typeface="ヒラギノ角ゴ Pro W3" pitchFamily="28" charset="-128"/>
                <a:cs typeface="Arial" pitchFamily="34" charset="0"/>
              </a:rPr>
              <a:t> ↳  </a:t>
            </a:r>
            <a:r>
              <a:rPr kumimoji="0" lang="es-CO" sz="2800" i="1" u="none" strike="noStrike" kern="1200" cap="none" spc="0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 pitchFamily="34" charset="0"/>
                <a:ea typeface="ヒラギノ角ゴ Pro W3" pitchFamily="28" charset="-128"/>
                <a:cs typeface="Arial" pitchFamily="34" charset="0"/>
              </a:rPr>
              <a:t>Agente de 1</a:t>
            </a:r>
            <a:r>
              <a:rPr kumimoji="0" lang="es-CO" sz="2800" i="1" u="none" strike="noStrike" kern="1200" cap="none" spc="0" normalizeH="0" baseline="3000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 pitchFamily="34" charset="0"/>
                <a:ea typeface="ヒラギノ角ゴ Pro W3" pitchFamily="28" charset="-128"/>
                <a:cs typeface="Arial" pitchFamily="34" charset="0"/>
              </a:rPr>
              <a:t>ra</a:t>
            </a:r>
            <a:r>
              <a:rPr kumimoji="0" lang="es-CO" sz="2800" i="1" u="none" strike="noStrike" kern="1200" cap="none" spc="0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 pitchFamily="34" charset="0"/>
                <a:ea typeface="ヒラギノ角ゴ Pro W3" pitchFamily="28" charset="-128"/>
                <a:cs typeface="Arial" pitchFamily="34" charset="0"/>
              </a:rPr>
              <a:t> línea en el tratamiento de la Osteoporosis PM con alto riesgo de fractura, y alternativa eficaz en</a:t>
            </a:r>
            <a:r>
              <a:rPr kumimoji="0" lang="es-CO" sz="2800" i="1" u="none" strike="noStrike" kern="1200" cap="none" spc="0" normalizeH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 pitchFamily="34" charset="0"/>
                <a:ea typeface="ヒラギノ角ゴ Pro W3" pitchFamily="28" charset="-128"/>
                <a:cs typeface="Arial" pitchFamily="34" charset="0"/>
              </a:rPr>
              <a:t> </a:t>
            </a:r>
            <a:r>
              <a:rPr kumimoji="0" lang="es-CO" sz="2800" i="1" u="none" strike="noStrike" kern="1200" cap="none" spc="0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 pitchFamily="34" charset="0"/>
                <a:ea typeface="ヒラギノ角ゴ Pro W3" pitchFamily="28" charset="-128"/>
                <a:cs typeface="Arial" pitchFamily="34" charset="0"/>
              </a:rPr>
              <a:t>pacientes con intolerancia, contraindicación o falla a bisfosfonatos</a:t>
            </a:r>
          </a:p>
        </p:txBody>
      </p:sp>
    </p:spTree>
    <p:extLst>
      <p:ext uri="{BB962C8B-B14F-4D97-AF65-F5344CB8AC3E}">
        <p14:creationId xmlns:p14="http://schemas.microsoft.com/office/powerpoint/2010/main" val="947035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327354"/>
            <a:ext cx="6342298" cy="1811402"/>
          </a:xfrm>
        </p:spPr>
        <p:txBody>
          <a:bodyPr/>
          <a:lstStyle/>
          <a:p>
            <a:r>
              <a:rPr lang="es-ES_tradnl" sz="3600" i="0" dirty="0">
                <a:latin typeface="Calibri" charset="0"/>
              </a:rPr>
              <a:t>Anabólico Vs </a:t>
            </a:r>
            <a:r>
              <a:rPr lang="es-ES_tradnl" sz="3600" i="0" dirty="0" err="1">
                <a:latin typeface="Calibri" charset="0"/>
              </a:rPr>
              <a:t>Antiresortivo</a:t>
            </a:r>
            <a:endParaRPr lang="en-US" sz="3600" i="0" dirty="0">
              <a:latin typeface="Calibri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230" t="15436" r="380" b="13920"/>
          <a:stretch/>
        </p:blipFill>
        <p:spPr>
          <a:xfrm>
            <a:off x="263237" y="1108364"/>
            <a:ext cx="11596256" cy="4835236"/>
          </a:xfrm>
          <a:prstGeom prst="rect">
            <a:avLst/>
          </a:prstGeom>
        </p:spPr>
      </p:pic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E02B27EB-E52A-42B3-A0BD-800CB538F975}"/>
              </a:ext>
            </a:extLst>
          </p:cNvPr>
          <p:cNvSpPr txBox="1">
            <a:spLocks/>
          </p:cNvSpPr>
          <p:nvPr/>
        </p:nvSpPr>
        <p:spPr>
          <a:xfrm>
            <a:off x="263237" y="5943600"/>
            <a:ext cx="7521265" cy="78101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Source Sans Pro" charset="0"/>
                <a:ea typeface="ヒラギノ角ゴ Pro W3" charset="0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Source Sans Pro" charset="0"/>
                <a:ea typeface="ヒラギノ角ゴ Pro W3" charset="0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Source Sans Pro" charset="0"/>
                <a:ea typeface="ヒラギノ角ゴ Pro W3" charset="0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Source Sans Pro" charset="0"/>
                <a:ea typeface="ヒラギノ角ゴ Pro W3" charset="0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Source Sans Pro" charset="0"/>
                <a:ea typeface="ヒラギノ角ゴ Pro W3" charset="0"/>
                <a:cs typeface="+mn-cs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Source Sans Pro" charset="0"/>
                <a:ea typeface="ヒラギノ角ゴ Pro W3" charset="0"/>
                <a:cs typeface="+mn-cs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Source Sans Pro" charset="0"/>
                <a:ea typeface="ヒラギノ角ゴ Pro W3" charset="0"/>
                <a:cs typeface="+mn-cs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Source Sans Pro" charset="0"/>
                <a:ea typeface="ヒラギノ角ゴ Pro W3" charset="0"/>
                <a:cs typeface="+mn-cs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Source Sans Pro" charset="0"/>
                <a:ea typeface="ヒラギノ角ゴ Pro W3" charset="0"/>
                <a:cs typeface="+mn-cs"/>
              </a:defRPr>
            </a:lvl9pPr>
          </a:lstStyle>
          <a:p>
            <a:pPr marL="228600" indent="-228600"/>
            <a:endParaRPr lang="es-ES_tradnl" sz="900" b="1" dirty="0" smtClean="0">
              <a:solidFill>
                <a:schemeClr val="accent4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28600" indent="-228600"/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DMO = densidad mineral ósea; </a:t>
            </a:r>
            <a:r>
              <a:rPr lang="es-ES_tradnl" sz="900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rDNA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= ADN recombinante.</a:t>
            </a:r>
          </a:p>
          <a:p>
            <a:pPr marL="228600" indent="-228600"/>
            <a:r>
              <a:rPr lang="es-ES_tradnl" sz="900" b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1. 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FORTEO Información sobre prescripción. </a:t>
            </a:r>
            <a:r>
              <a:rPr lang="es-ES_tradnl" sz="900" b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2. </a:t>
            </a:r>
            <a:r>
              <a:rPr lang="es-ES_tradnl" sz="900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Arlot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M, et al. 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J </a:t>
            </a:r>
            <a:r>
              <a:rPr lang="es-ES_tradnl" sz="900" i="1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Bone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_tradnl" sz="900" i="1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Miner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Res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. 2005;20(7):1244-1253.</a:t>
            </a:r>
          </a:p>
          <a:p>
            <a:pPr marL="228600" indent="-228600"/>
            <a:r>
              <a:rPr lang="es-ES_tradnl" sz="900" b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3. </a:t>
            </a:r>
            <a:r>
              <a:rPr lang="es-ES_tradnl" sz="900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Jiang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Y, et al. 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J </a:t>
            </a:r>
            <a:r>
              <a:rPr lang="es-ES_tradnl" sz="900" i="1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Bone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_tradnl" sz="900" i="1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Miner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Res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. 2003;18(11):1932-1941. </a:t>
            </a:r>
            <a:r>
              <a:rPr lang="es-ES_tradnl" sz="900" b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4. </a:t>
            </a:r>
            <a:r>
              <a:rPr lang="es-ES_tradnl" sz="900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Fleisch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H. </a:t>
            </a:r>
            <a:r>
              <a:rPr lang="es-ES_tradnl" sz="900" i="1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Endocr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Rev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. 1998;19(1):80-100. </a:t>
            </a:r>
          </a:p>
          <a:p>
            <a:pPr marL="228600" indent="-228600"/>
            <a:r>
              <a:rPr lang="es-ES_tradnl" sz="900" b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5. 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Russell RG, et al. </a:t>
            </a:r>
            <a:r>
              <a:rPr lang="es-ES_tradnl" sz="900" i="1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Osteoporos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_tradnl" sz="900" i="1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Int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. 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1999;9:S66-S80. </a:t>
            </a:r>
            <a:r>
              <a:rPr lang="es-ES_tradnl" sz="900" b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6. 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Riggs BL, </a:t>
            </a:r>
            <a:r>
              <a:rPr lang="es-ES_tradnl" sz="900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Parfitt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AM. 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J </a:t>
            </a:r>
            <a:r>
              <a:rPr lang="es-ES_tradnl" sz="900" i="1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Bone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_tradnl" sz="900" i="1" dirty="0" err="1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Miner</a:t>
            </a:r>
            <a:r>
              <a:rPr lang="es-ES_tradnl" sz="900" i="1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 Res. </a:t>
            </a:r>
            <a:r>
              <a:rPr lang="es-ES_tradnl" sz="900" dirty="0" smtClean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2005;20:177-184.</a:t>
            </a:r>
            <a:endParaRPr lang="es-ES_tradnl" sz="900" dirty="0">
              <a:solidFill>
                <a:schemeClr val="accent4">
                  <a:lumMod val="75000"/>
                </a:schemeClr>
              </a:solidFill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686511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4651376"/>
            <a:ext cx="5689576" cy="2222500"/>
            <a:chOff x="432" y="2786"/>
            <a:chExt cx="2735" cy="1400"/>
          </a:xfrm>
        </p:grpSpPr>
        <p:sp>
          <p:nvSpPr>
            <p:cNvPr id="794628" name="Text Box 4"/>
            <p:cNvSpPr txBox="1">
              <a:spLocks noChangeArrowheads="1"/>
            </p:cNvSpPr>
            <p:nvPr/>
          </p:nvSpPr>
          <p:spPr bwMode="auto">
            <a:xfrm>
              <a:off x="1200" y="2786"/>
              <a:ext cx="1967" cy="535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s-ES_tradnl" sz="1400" b="1" dirty="0">
                  <a:solidFill>
                    <a:srgbClr val="CC00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MADURACION ESQUELÉTICA </a:t>
              </a:r>
            </a:p>
            <a:p>
              <a:pPr eaLnBrk="0" hangingPunct="0">
                <a:lnSpc>
                  <a:spcPct val="80000"/>
                </a:lnSpc>
              </a:pPr>
              <a:endParaRPr lang="es-ES_tradnl" sz="9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mic Sans MS" charset="0"/>
              </a:endParaRPr>
            </a:p>
            <a:p>
              <a:pPr eaLnBrk="0" hangingPunct="0"/>
              <a:r>
                <a:rPr lang="es-ES_tradnl" sz="1400" b="1" dirty="0">
                  <a:solidFill>
                    <a:srgbClr val="FFFFFF"/>
                  </a:solidFill>
                  <a:latin typeface="Arial"/>
                </a:rPr>
                <a:t>CONSTRUIR EL MÁXIMO DE </a:t>
              </a:r>
            </a:p>
            <a:p>
              <a:pPr eaLnBrk="0" hangingPunct="0"/>
              <a:r>
                <a:rPr lang="es-ES_tradnl" sz="1400" b="1" dirty="0">
                  <a:solidFill>
                    <a:srgbClr val="FFFFFF"/>
                  </a:solidFill>
                  <a:latin typeface="Arial"/>
                </a:rPr>
                <a:t>MASA ÓSEA</a:t>
              </a:r>
            </a:p>
          </p:txBody>
        </p:sp>
        <p:sp>
          <p:nvSpPr>
            <p:cNvPr id="794629" name="Line 5"/>
            <p:cNvSpPr>
              <a:spLocks noChangeShapeType="1"/>
            </p:cNvSpPr>
            <p:nvPr/>
          </p:nvSpPr>
          <p:spPr bwMode="auto">
            <a:xfrm>
              <a:off x="1728" y="3168"/>
              <a:ext cx="4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794630" name="Text Box 6"/>
            <p:cNvSpPr txBox="1">
              <a:spLocks noChangeArrowheads="1"/>
            </p:cNvSpPr>
            <p:nvPr/>
          </p:nvSpPr>
          <p:spPr bwMode="auto">
            <a:xfrm>
              <a:off x="432" y="2786"/>
              <a:ext cx="549" cy="724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s-ES_tradnl" sz="14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Comic Sans MS" charset="0"/>
                </a:rPr>
                <a:t>  </a:t>
              </a:r>
              <a:r>
                <a:rPr lang="es-ES_tradnl" sz="1400" b="1" dirty="0" smtClean="0">
                  <a:solidFill>
                    <a:srgbClr val="FFCC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FASE</a:t>
              </a:r>
              <a:endParaRPr lang="es-ES_tradnl" sz="14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>
                <a:lnSpc>
                  <a:spcPct val="110000"/>
                </a:lnSpc>
              </a:pPr>
              <a:endParaRPr lang="es-ES_tradnl" sz="9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r>
                <a:rPr lang="es-ES_tradnl" sz="1400" b="1" dirty="0">
                  <a:solidFill>
                    <a:srgbClr val="FFCC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 OBJETIVO</a:t>
              </a:r>
            </a:p>
            <a:p>
              <a:pPr eaLnBrk="0" hangingPunct="0">
                <a:lnSpc>
                  <a:spcPct val="120000"/>
                </a:lnSpc>
              </a:pPr>
              <a:endParaRPr lang="es-ES_tradnl" sz="1400" b="1" dirty="0" smtClean="0">
                <a:solidFill>
                  <a:srgbClr val="FFCC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r>
                <a:rPr lang="es-ES_tradnl" sz="1400" b="1" dirty="0" smtClean="0">
                  <a:solidFill>
                    <a:srgbClr val="FFCC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 MÉTODOS</a:t>
              </a:r>
              <a:r>
                <a:rPr lang="es-ES_tradnl" sz="14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 </a:t>
              </a:r>
              <a:endParaRPr lang="es-ES_tradnl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</p:txBody>
        </p:sp>
        <p:sp>
          <p:nvSpPr>
            <p:cNvPr id="794631" name="Text Box 7"/>
            <p:cNvSpPr txBox="1">
              <a:spLocks noChangeArrowheads="1"/>
            </p:cNvSpPr>
            <p:nvPr/>
          </p:nvSpPr>
          <p:spPr bwMode="auto">
            <a:xfrm>
              <a:off x="1248" y="3314"/>
              <a:ext cx="1283" cy="872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s-ES_tradnl" sz="1400" dirty="0">
                  <a:solidFill>
                    <a:srgbClr val="00E7E7">
                      <a:lumMod val="60000"/>
                      <a:lumOff val="40000"/>
                    </a:srgbClr>
                  </a:solidFill>
                  <a:latin typeface="Arial"/>
                </a:rPr>
                <a:t>ACTIVIDAD FISICA </a:t>
              </a:r>
            </a:p>
            <a:p>
              <a:pPr eaLnBrk="0" hangingPunct="0"/>
              <a:r>
                <a:rPr lang="es-ES_tradnl" sz="1400" dirty="0">
                  <a:solidFill>
                    <a:srgbClr val="00E7E7">
                      <a:lumMod val="60000"/>
                      <a:lumOff val="40000"/>
                    </a:srgbClr>
                  </a:solidFill>
                  <a:latin typeface="Arial"/>
                </a:rPr>
                <a:t>FACTORES NUTRICIONALES </a:t>
              </a:r>
            </a:p>
            <a:p>
              <a:pPr eaLnBrk="0" hangingPunct="0"/>
              <a:r>
                <a:rPr lang="es-ES_tradnl" sz="1400" dirty="0">
                  <a:solidFill>
                    <a:srgbClr val="FFFFFF"/>
                  </a:solidFill>
                  <a:latin typeface="Arial"/>
                </a:rPr>
                <a:t>CALCIO</a:t>
              </a:r>
              <a:r>
                <a:rPr lang="es-ES_tradnl" sz="1400" dirty="0">
                  <a:solidFill>
                    <a:srgbClr val="00E7E7">
                      <a:lumMod val="60000"/>
                      <a:lumOff val="40000"/>
                    </a:srgbClr>
                  </a:solidFill>
                  <a:latin typeface="Arial"/>
                </a:rPr>
                <a:t> </a:t>
              </a:r>
            </a:p>
            <a:p>
              <a:pPr eaLnBrk="0" hangingPunct="0"/>
              <a:r>
                <a:rPr lang="es-ES_tradnl" sz="1400" dirty="0">
                  <a:solidFill>
                    <a:srgbClr val="00E7E7">
                      <a:lumMod val="60000"/>
                      <a:lumOff val="40000"/>
                    </a:srgbClr>
                  </a:solidFill>
                  <a:latin typeface="Arial"/>
                </a:rPr>
                <a:t>FOSFORO </a:t>
              </a:r>
            </a:p>
            <a:p>
              <a:pPr eaLnBrk="0" hangingPunct="0"/>
              <a:r>
                <a:rPr lang="es-ES_tradnl" sz="1400" dirty="0">
                  <a:solidFill>
                    <a:srgbClr val="00E7E7">
                      <a:lumMod val="60000"/>
                      <a:lumOff val="40000"/>
                    </a:srgbClr>
                  </a:solidFill>
                  <a:latin typeface="Arial"/>
                </a:rPr>
                <a:t>VITAMINA D </a:t>
              </a:r>
            </a:p>
            <a:p>
              <a:pPr eaLnBrk="0" hangingPunct="0"/>
              <a:r>
                <a:rPr lang="es-ES_tradnl" sz="1400" dirty="0">
                  <a:solidFill>
                    <a:srgbClr val="00E7E7">
                      <a:lumMod val="60000"/>
                      <a:lumOff val="40000"/>
                    </a:srgbClr>
                  </a:solidFill>
                  <a:latin typeface="Arial"/>
                </a:rPr>
                <a:t>PROTEINAS   </a:t>
              </a:r>
            </a:p>
          </p:txBody>
        </p:sp>
      </p:grpSp>
      <p:grpSp>
        <p:nvGrpSpPr>
          <p:cNvPr id="3" name="Group 10"/>
          <p:cNvGrpSpPr>
            <a:grpSpLocks/>
          </p:cNvGrpSpPr>
          <p:nvPr/>
        </p:nvGrpSpPr>
        <p:grpSpPr bwMode="auto">
          <a:xfrm>
            <a:off x="5632451" y="4648201"/>
            <a:ext cx="5587998" cy="1792288"/>
            <a:chOff x="2557" y="2754"/>
            <a:chExt cx="2640" cy="1129"/>
          </a:xfrm>
        </p:grpSpPr>
        <p:sp>
          <p:nvSpPr>
            <p:cNvPr id="794635" name="Text Box 11"/>
            <p:cNvSpPr txBox="1">
              <a:spLocks noChangeArrowheads="1"/>
            </p:cNvSpPr>
            <p:nvPr/>
          </p:nvSpPr>
          <p:spPr bwMode="auto">
            <a:xfrm>
              <a:off x="2557" y="2754"/>
              <a:ext cx="796" cy="535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s-ES_tradnl" sz="1400" b="1" dirty="0">
                  <a:solidFill>
                    <a:srgbClr val="CC00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 </a:t>
              </a:r>
              <a:r>
                <a:rPr lang="es-ES_tradnl" sz="1400" b="1" dirty="0">
                  <a:solidFill>
                    <a:srgbClr val="CC0000"/>
                  </a:solidFill>
                  <a:latin typeface="Arial"/>
                </a:rPr>
                <a:t>PERDIDA OSEA</a:t>
              </a:r>
            </a:p>
            <a:p>
              <a:pPr eaLnBrk="0" hangingPunct="0">
                <a:lnSpc>
                  <a:spcPct val="80000"/>
                </a:lnSpc>
              </a:pPr>
              <a:endParaRPr lang="es-ES_tradnl" sz="900" b="1" dirty="0">
                <a:solidFill>
                  <a:srgbClr val="FFFFFF"/>
                </a:solidFill>
                <a:latin typeface="Comic Sans MS" charset="0"/>
              </a:endParaRPr>
            </a:p>
            <a:p>
              <a:pPr eaLnBrk="0" hangingPunct="0"/>
              <a:r>
                <a:rPr lang="es-ES_tradnl" sz="1400" b="1" dirty="0">
                  <a:solidFill>
                    <a:srgbClr val="FFFFFF"/>
                  </a:solidFill>
                  <a:latin typeface="Arial"/>
                </a:rPr>
                <a:t>ENLENTECER LA</a:t>
              </a:r>
            </a:p>
            <a:p>
              <a:pPr eaLnBrk="0" hangingPunct="0"/>
              <a:r>
                <a:rPr lang="es-ES_tradnl" sz="1400" b="1" dirty="0">
                  <a:solidFill>
                    <a:srgbClr val="FFFFFF"/>
                  </a:solidFill>
                  <a:latin typeface="Arial"/>
                </a:rPr>
                <a:t>PERDIDA</a:t>
              </a:r>
              <a:r>
                <a:rPr lang="es-ES_tradnl" sz="1400" b="1" dirty="0" smtClean="0">
                  <a:solidFill>
                    <a:srgbClr val="FFFFFF"/>
                  </a:solidFill>
                  <a:latin typeface="Arial"/>
                </a:rPr>
                <a:t> OSEA</a:t>
              </a:r>
              <a:endParaRPr lang="es-ES_tradnl" sz="1400" b="1" dirty="0">
                <a:solidFill>
                  <a:srgbClr val="FFFFFF"/>
                </a:solidFill>
                <a:latin typeface="Arial"/>
              </a:endParaRPr>
            </a:p>
          </p:txBody>
        </p:sp>
        <p:grpSp>
          <p:nvGrpSpPr>
            <p:cNvPr id="4" name="Group 12"/>
            <p:cNvGrpSpPr>
              <a:grpSpLocks/>
            </p:cNvGrpSpPr>
            <p:nvPr/>
          </p:nvGrpSpPr>
          <p:grpSpPr bwMode="auto">
            <a:xfrm>
              <a:off x="2600" y="2754"/>
              <a:ext cx="2597" cy="1129"/>
              <a:chOff x="3024" y="2786"/>
              <a:chExt cx="2713" cy="1129"/>
            </a:xfrm>
          </p:grpSpPr>
          <p:sp>
            <p:nvSpPr>
              <p:cNvPr id="794637" name="Text Box 13"/>
              <p:cNvSpPr txBox="1">
                <a:spLocks noChangeArrowheads="1"/>
              </p:cNvSpPr>
              <p:nvPr/>
            </p:nvSpPr>
            <p:spPr bwMode="auto">
              <a:xfrm>
                <a:off x="4224" y="2786"/>
                <a:ext cx="1488" cy="399"/>
              </a:xfrm>
              <a:prstGeom prst="rect">
                <a:avLst/>
              </a:prstGeom>
              <a:noFill/>
              <a:ln w="12700" cap="sq">
                <a:noFill/>
                <a:miter lim="800000"/>
                <a:headEnd type="none" w="sm" len="sm"/>
                <a:tailEnd type="none" w="sm" len="sm"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s-ES_tradnl" sz="1400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Comic Sans MS" charset="0"/>
                  </a:rPr>
                  <a:t> </a:t>
                </a:r>
                <a:r>
                  <a:rPr lang="es-ES_tradnl" sz="1400" b="1" dirty="0">
                    <a:solidFill>
                      <a:srgbClr val="CC0000"/>
                    </a:solidFill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Arial"/>
                  </a:rPr>
                  <a:t>OSTEOPOROSIS ESTABLECIDA</a:t>
                </a:r>
              </a:p>
              <a:p>
                <a:pPr eaLnBrk="0" hangingPunct="0">
                  <a:lnSpc>
                    <a:spcPct val="80000"/>
                  </a:lnSpc>
                </a:pPr>
                <a:endParaRPr lang="es-ES_tradnl" sz="9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charset="0"/>
                </a:endParaRPr>
              </a:p>
              <a:p>
                <a:pPr eaLnBrk="0" hangingPunct="0"/>
                <a:r>
                  <a:rPr lang="es-ES_tradnl" sz="140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Comic Sans MS" charset="0"/>
                  </a:rPr>
                  <a:t> </a:t>
                </a:r>
                <a:r>
                  <a:rPr lang="es-ES_tradnl" sz="14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Arial"/>
                  </a:rPr>
                  <a:t>CONSTRUIR HUESO NUEVO</a:t>
                </a:r>
              </a:p>
            </p:txBody>
          </p:sp>
          <p:sp>
            <p:nvSpPr>
              <p:cNvPr id="794638" name="Text Box 14"/>
              <p:cNvSpPr txBox="1">
                <a:spLocks noChangeArrowheads="1"/>
              </p:cNvSpPr>
              <p:nvPr/>
            </p:nvSpPr>
            <p:spPr bwMode="auto">
              <a:xfrm>
                <a:off x="3024" y="3314"/>
                <a:ext cx="777" cy="601"/>
              </a:xfrm>
              <a:prstGeom prst="rect">
                <a:avLst/>
              </a:prstGeom>
              <a:noFill/>
              <a:ln w="12700" cap="sq">
                <a:noFill/>
                <a:miter lim="800000"/>
                <a:headEnd type="none" w="sm" len="sm"/>
                <a:tailEnd type="none" w="sm" len="sm"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s-ES_tradnl" sz="1400" dirty="0" smtClean="0">
                    <a:solidFill>
                      <a:srgbClr val="58FFFF"/>
                    </a:solidFill>
                    <a:latin typeface="Arial"/>
                  </a:rPr>
                  <a:t>ESTROGENOS </a:t>
                </a:r>
              </a:p>
              <a:p>
                <a:pPr eaLnBrk="0" hangingPunct="0"/>
                <a:r>
                  <a:rPr lang="es-ES_tradnl" sz="1400" dirty="0" smtClean="0">
                    <a:solidFill>
                      <a:srgbClr val="58FFFF"/>
                    </a:solidFill>
                    <a:latin typeface="Arial"/>
                  </a:rPr>
                  <a:t>BIFOSFONATOS</a:t>
                </a:r>
              </a:p>
              <a:p>
                <a:pPr eaLnBrk="0" hangingPunct="0"/>
                <a:r>
                  <a:rPr lang="es-ES_tradnl" sz="1400" dirty="0" smtClean="0">
                    <a:solidFill>
                      <a:srgbClr val="58FFFF"/>
                    </a:solidFill>
                    <a:latin typeface="Arial"/>
                  </a:rPr>
                  <a:t>SERMS, DMAB</a:t>
                </a:r>
              </a:p>
              <a:p>
                <a:pPr eaLnBrk="0" hangingPunct="0"/>
                <a:r>
                  <a:rPr lang="es-ES_tradnl" sz="1400" dirty="0" smtClean="0">
                    <a:solidFill>
                      <a:srgbClr val="FFFFFF"/>
                    </a:solidFill>
                    <a:latin typeface="Arial"/>
                  </a:rPr>
                  <a:t>     </a:t>
                </a:r>
                <a:endParaRPr lang="es-ES_tradnl" sz="1400" dirty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794639" name="Text Box 15"/>
              <p:cNvSpPr txBox="1">
                <a:spLocks noChangeArrowheads="1"/>
              </p:cNvSpPr>
              <p:nvPr/>
            </p:nvSpPr>
            <p:spPr bwMode="auto">
              <a:xfrm>
                <a:off x="4416" y="3314"/>
                <a:ext cx="1321" cy="330"/>
              </a:xfrm>
              <a:prstGeom prst="rect">
                <a:avLst/>
              </a:prstGeom>
              <a:noFill/>
              <a:ln w="12700" cap="sq">
                <a:noFill/>
                <a:miter lim="800000"/>
                <a:headEnd type="none" w="sm" len="sm"/>
                <a:tailEnd type="none" w="sm" len="sm"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s-ES_tradnl" sz="1400" dirty="0" smtClean="0">
                    <a:solidFill>
                      <a:srgbClr val="58FFFF"/>
                    </a:solidFill>
                    <a:latin typeface="Arial"/>
                  </a:rPr>
                  <a:t>PTH </a:t>
                </a:r>
              </a:p>
              <a:p>
                <a:pPr eaLnBrk="0" hangingPunct="0"/>
                <a:r>
                  <a:rPr lang="es-ES_tradnl" sz="1400" dirty="0" smtClean="0">
                    <a:solidFill>
                      <a:srgbClr val="58FFFF"/>
                    </a:solidFill>
                    <a:latin typeface="Arial"/>
                  </a:rPr>
                  <a:t>TS: + BIFOSFONATOS, DMAB</a:t>
                </a:r>
                <a:r>
                  <a:rPr lang="es-ES_tradnl" sz="1400" dirty="0" smtClean="0">
                    <a:solidFill>
                      <a:srgbClr val="FFFFFF"/>
                    </a:solidFill>
                    <a:latin typeface="Arial"/>
                  </a:rPr>
                  <a:t> </a:t>
                </a:r>
                <a:endParaRPr lang="es-ES_tradnl" sz="1400" dirty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794642" name="Text Box 18"/>
              <p:cNvSpPr txBox="1">
                <a:spLocks noChangeArrowheads="1"/>
              </p:cNvSpPr>
              <p:nvPr/>
            </p:nvSpPr>
            <p:spPr bwMode="auto">
              <a:xfrm>
                <a:off x="4224" y="2786"/>
                <a:ext cx="105" cy="399"/>
              </a:xfrm>
              <a:prstGeom prst="rect">
                <a:avLst/>
              </a:prstGeom>
              <a:noFill/>
              <a:ln w="12700" cap="sq">
                <a:noFill/>
                <a:miter lim="800000"/>
                <a:headEnd type="none" w="sm" len="sm"/>
                <a:tailEnd type="none" w="sm" len="sm"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s-ES_tradnl" sz="1400" b="1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Comic Sans MS" charset="0"/>
                  </a:rPr>
                  <a:t> </a:t>
                </a:r>
                <a:endParaRPr lang="es-ES_tradnl" sz="1400" b="1">
                  <a:solidFill>
                    <a:srgbClr val="FFFFFF"/>
                  </a:solidFill>
                  <a:latin typeface="Comic Sans MS" charset="0"/>
                </a:endParaRPr>
              </a:p>
              <a:p>
                <a:pPr eaLnBrk="0" hangingPunct="0">
                  <a:lnSpc>
                    <a:spcPct val="80000"/>
                  </a:lnSpc>
                </a:pPr>
                <a:endParaRPr lang="es-ES_tradnl" sz="900" b="1">
                  <a:solidFill>
                    <a:srgbClr val="FFFFFF"/>
                  </a:solidFill>
                  <a:latin typeface="Comic Sans MS" charset="0"/>
                </a:endParaRPr>
              </a:p>
              <a:p>
                <a:pPr eaLnBrk="0" hangingPunct="0"/>
                <a:r>
                  <a:rPr lang="es-ES_tradnl" sz="1400" b="1">
                    <a:solidFill>
                      <a:srgbClr val="FFFFFF"/>
                    </a:solidFill>
                    <a:latin typeface="Comic Sans MS" charset="0"/>
                  </a:rPr>
                  <a:t> </a:t>
                </a:r>
              </a:p>
            </p:txBody>
          </p:sp>
        </p:grpSp>
      </p:grpSp>
      <p:grpSp>
        <p:nvGrpSpPr>
          <p:cNvPr id="5" name="Group 21"/>
          <p:cNvGrpSpPr>
            <a:grpSpLocks/>
          </p:cNvGrpSpPr>
          <p:nvPr/>
        </p:nvGrpSpPr>
        <p:grpSpPr bwMode="auto">
          <a:xfrm>
            <a:off x="1219201" y="838200"/>
            <a:ext cx="9628717" cy="3354388"/>
            <a:chOff x="576" y="626"/>
            <a:chExt cx="4549" cy="2113"/>
          </a:xfrm>
        </p:grpSpPr>
        <p:sp>
          <p:nvSpPr>
            <p:cNvPr id="794646" name="Freeform 22"/>
            <p:cNvSpPr>
              <a:spLocks/>
            </p:cNvSpPr>
            <p:nvPr/>
          </p:nvSpPr>
          <p:spPr bwMode="auto">
            <a:xfrm>
              <a:off x="1084" y="740"/>
              <a:ext cx="3525" cy="169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92"/>
                </a:cxn>
                <a:cxn ang="0">
                  <a:pos x="3966" y="1692"/>
                </a:cxn>
              </a:cxnLst>
              <a:rect l="0" t="0" r="r" b="b"/>
              <a:pathLst>
                <a:path w="3966" h="1692">
                  <a:moveTo>
                    <a:pt x="0" y="0"/>
                  </a:moveTo>
                  <a:lnTo>
                    <a:pt x="0" y="1692"/>
                  </a:lnTo>
                  <a:lnTo>
                    <a:pt x="3966" y="1692"/>
                  </a:lnTo>
                </a:path>
              </a:pathLst>
            </a:custGeom>
            <a:noFill/>
            <a:ln w="38100" cap="sq" cmpd="sng">
              <a:solidFill>
                <a:schemeClr val="hlink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47" name="Line 23"/>
            <p:cNvSpPr>
              <a:spLocks noChangeShapeType="1"/>
            </p:cNvSpPr>
            <p:nvPr/>
          </p:nvSpPr>
          <p:spPr bwMode="auto">
            <a:xfrm>
              <a:off x="1024" y="896"/>
              <a:ext cx="43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48" name="Line 24"/>
            <p:cNvSpPr>
              <a:spLocks noChangeShapeType="1"/>
            </p:cNvSpPr>
            <p:nvPr/>
          </p:nvSpPr>
          <p:spPr bwMode="auto">
            <a:xfrm>
              <a:off x="1024" y="1104"/>
              <a:ext cx="43" cy="1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49" name="Line 25"/>
            <p:cNvSpPr>
              <a:spLocks noChangeShapeType="1"/>
            </p:cNvSpPr>
            <p:nvPr/>
          </p:nvSpPr>
          <p:spPr bwMode="auto">
            <a:xfrm>
              <a:off x="1024" y="1344"/>
              <a:ext cx="43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0" name="Line 26"/>
            <p:cNvSpPr>
              <a:spLocks noChangeShapeType="1"/>
            </p:cNvSpPr>
            <p:nvPr/>
          </p:nvSpPr>
          <p:spPr bwMode="auto">
            <a:xfrm>
              <a:off x="1024" y="1584"/>
              <a:ext cx="43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1" name="Line 27"/>
            <p:cNvSpPr>
              <a:spLocks noChangeShapeType="1"/>
            </p:cNvSpPr>
            <p:nvPr/>
          </p:nvSpPr>
          <p:spPr bwMode="auto">
            <a:xfrm>
              <a:off x="1024" y="1776"/>
              <a:ext cx="43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2" name="Line 28"/>
            <p:cNvSpPr>
              <a:spLocks noChangeShapeType="1"/>
            </p:cNvSpPr>
            <p:nvPr/>
          </p:nvSpPr>
          <p:spPr bwMode="auto">
            <a:xfrm>
              <a:off x="1024" y="2016"/>
              <a:ext cx="43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3" name="Line 29"/>
            <p:cNvSpPr>
              <a:spLocks noChangeShapeType="1"/>
            </p:cNvSpPr>
            <p:nvPr/>
          </p:nvSpPr>
          <p:spPr bwMode="auto">
            <a:xfrm>
              <a:off x="1024" y="2208"/>
              <a:ext cx="43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4" name="Line 30"/>
            <p:cNvSpPr>
              <a:spLocks noChangeShapeType="1"/>
            </p:cNvSpPr>
            <p:nvPr/>
          </p:nvSpPr>
          <p:spPr bwMode="auto">
            <a:xfrm>
              <a:off x="1479" y="2352"/>
              <a:ext cx="4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5" name="Line 31"/>
            <p:cNvSpPr>
              <a:spLocks noChangeShapeType="1"/>
            </p:cNvSpPr>
            <p:nvPr/>
          </p:nvSpPr>
          <p:spPr bwMode="auto">
            <a:xfrm>
              <a:off x="1835" y="2352"/>
              <a:ext cx="4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6" name="Line 32"/>
            <p:cNvSpPr>
              <a:spLocks noChangeShapeType="1"/>
            </p:cNvSpPr>
            <p:nvPr/>
          </p:nvSpPr>
          <p:spPr bwMode="auto">
            <a:xfrm>
              <a:off x="2176" y="2352"/>
              <a:ext cx="4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7" name="Line 33"/>
            <p:cNvSpPr>
              <a:spLocks noChangeShapeType="1"/>
            </p:cNvSpPr>
            <p:nvPr/>
          </p:nvSpPr>
          <p:spPr bwMode="auto">
            <a:xfrm>
              <a:off x="2560" y="2400"/>
              <a:ext cx="4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8" name="Line 34"/>
            <p:cNvSpPr>
              <a:spLocks noChangeShapeType="1"/>
            </p:cNvSpPr>
            <p:nvPr/>
          </p:nvSpPr>
          <p:spPr bwMode="auto">
            <a:xfrm>
              <a:off x="2902" y="2400"/>
              <a:ext cx="3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59" name="Line 35"/>
            <p:cNvSpPr>
              <a:spLocks noChangeShapeType="1"/>
            </p:cNvSpPr>
            <p:nvPr/>
          </p:nvSpPr>
          <p:spPr bwMode="auto">
            <a:xfrm>
              <a:off x="3243" y="2400"/>
              <a:ext cx="3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60" name="Line 36"/>
            <p:cNvSpPr>
              <a:spLocks noChangeShapeType="1"/>
            </p:cNvSpPr>
            <p:nvPr/>
          </p:nvSpPr>
          <p:spPr bwMode="auto">
            <a:xfrm>
              <a:off x="3584" y="2400"/>
              <a:ext cx="4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61" name="Line 37"/>
            <p:cNvSpPr>
              <a:spLocks noChangeShapeType="1"/>
            </p:cNvSpPr>
            <p:nvPr/>
          </p:nvSpPr>
          <p:spPr bwMode="auto">
            <a:xfrm>
              <a:off x="3968" y="2400"/>
              <a:ext cx="4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62" name="Line 38"/>
            <p:cNvSpPr>
              <a:spLocks noChangeShapeType="1"/>
            </p:cNvSpPr>
            <p:nvPr/>
          </p:nvSpPr>
          <p:spPr bwMode="auto">
            <a:xfrm>
              <a:off x="4310" y="2400"/>
              <a:ext cx="3" cy="8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63" name="Rectangle 39"/>
            <p:cNvSpPr>
              <a:spLocks noChangeArrowheads="1"/>
            </p:cNvSpPr>
            <p:nvPr/>
          </p:nvSpPr>
          <p:spPr bwMode="auto">
            <a:xfrm>
              <a:off x="1152" y="936"/>
              <a:ext cx="896" cy="128"/>
            </a:xfrm>
            <a:prstGeom prst="rect">
              <a:avLst/>
            </a:prstGeom>
            <a:solidFill>
              <a:srgbClr val="9933FF"/>
            </a:solidFill>
            <a:ln w="12700" cap="sq">
              <a:solidFill>
                <a:schemeClr val="bg2"/>
              </a:solidFill>
              <a:miter lim="800000"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PRIMARIA</a:t>
              </a:r>
            </a:p>
          </p:txBody>
        </p:sp>
        <p:sp>
          <p:nvSpPr>
            <p:cNvPr id="794664" name="Rectangle 40"/>
            <p:cNvSpPr>
              <a:spLocks noChangeArrowheads="1"/>
            </p:cNvSpPr>
            <p:nvPr/>
          </p:nvSpPr>
          <p:spPr bwMode="auto">
            <a:xfrm>
              <a:off x="2134" y="936"/>
              <a:ext cx="1024" cy="128"/>
            </a:xfrm>
            <a:prstGeom prst="rect">
              <a:avLst/>
            </a:prstGeom>
            <a:solidFill>
              <a:srgbClr val="9933FF"/>
            </a:solidFill>
            <a:ln w="12700" cap="sq">
              <a:solidFill>
                <a:schemeClr val="bg2"/>
              </a:solidFill>
              <a:miter lim="800000"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SECUNDARIA</a:t>
              </a:r>
            </a:p>
          </p:txBody>
        </p:sp>
        <p:sp>
          <p:nvSpPr>
            <p:cNvPr id="794665" name="Rectangle 41"/>
            <p:cNvSpPr>
              <a:spLocks noChangeArrowheads="1"/>
            </p:cNvSpPr>
            <p:nvPr/>
          </p:nvSpPr>
          <p:spPr bwMode="auto">
            <a:xfrm>
              <a:off x="1152" y="720"/>
              <a:ext cx="1707" cy="144"/>
            </a:xfrm>
            <a:prstGeom prst="rect">
              <a:avLst/>
            </a:prstGeom>
            <a:solidFill>
              <a:srgbClr val="008000"/>
            </a:solidFill>
            <a:ln w="12700" cap="sq">
              <a:solidFill>
                <a:schemeClr val="bg2"/>
              </a:solidFill>
              <a:miter lim="800000"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s-ES_tradnl" sz="1400" b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Arial"/>
                </a:rPr>
                <a:t>PREVENCION </a:t>
              </a:r>
              <a:endParaRPr lang="es-ES_tradnl" dirty="0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Arial"/>
              </a:endParaRPr>
            </a:p>
          </p:txBody>
        </p:sp>
        <p:sp>
          <p:nvSpPr>
            <p:cNvPr id="794666" name="Rectangle 42"/>
            <p:cNvSpPr>
              <a:spLocks noChangeArrowheads="1"/>
            </p:cNvSpPr>
            <p:nvPr/>
          </p:nvSpPr>
          <p:spPr bwMode="auto">
            <a:xfrm>
              <a:off x="2859" y="720"/>
              <a:ext cx="555" cy="144"/>
            </a:xfrm>
            <a:prstGeom prst="rect">
              <a:avLst/>
            </a:prstGeom>
            <a:solidFill>
              <a:srgbClr val="A50021"/>
            </a:solidFill>
            <a:ln w="12700" cap="sq">
              <a:solidFill>
                <a:schemeClr val="bg2"/>
              </a:solidFill>
              <a:miter lim="800000"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67" name="Rectangle 43"/>
            <p:cNvSpPr>
              <a:spLocks noChangeArrowheads="1"/>
            </p:cNvSpPr>
            <p:nvPr/>
          </p:nvSpPr>
          <p:spPr bwMode="auto">
            <a:xfrm>
              <a:off x="3414" y="720"/>
              <a:ext cx="896" cy="144"/>
            </a:xfrm>
            <a:prstGeom prst="rect">
              <a:avLst/>
            </a:prstGeom>
            <a:solidFill>
              <a:srgbClr val="008000"/>
            </a:solidFill>
            <a:ln w="12700" cap="sq">
              <a:solidFill>
                <a:schemeClr val="bg2"/>
              </a:solidFill>
              <a:miter lim="800000"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s-ES_tradnl" sz="1400" b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Arial"/>
                </a:rPr>
                <a:t>TRATAMIENTO </a:t>
              </a:r>
            </a:p>
          </p:txBody>
        </p:sp>
        <p:sp>
          <p:nvSpPr>
            <p:cNvPr id="794668" name="Text Box 44"/>
            <p:cNvSpPr txBox="1">
              <a:spLocks noChangeArrowheads="1"/>
            </p:cNvSpPr>
            <p:nvPr/>
          </p:nvSpPr>
          <p:spPr bwMode="auto">
            <a:xfrm>
              <a:off x="939" y="2409"/>
              <a:ext cx="2562" cy="330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10        20          30         40         50         60        70         80       90 </a:t>
              </a:r>
            </a:p>
            <a:p>
              <a:pPr algn="ctr"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EDAD (AÑOS) </a:t>
              </a:r>
            </a:p>
          </p:txBody>
        </p:sp>
        <p:sp>
          <p:nvSpPr>
            <p:cNvPr id="794669" name="Text Box 45"/>
            <p:cNvSpPr txBox="1">
              <a:spLocks noChangeArrowheads="1"/>
            </p:cNvSpPr>
            <p:nvPr/>
          </p:nvSpPr>
          <p:spPr bwMode="auto">
            <a:xfrm>
              <a:off x="576" y="674"/>
              <a:ext cx="334" cy="1822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ALTA </a:t>
              </a: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MASA </a:t>
              </a:r>
            </a:p>
            <a:p>
              <a:pPr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ÓSEA</a:t>
              </a: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BAJA</a:t>
              </a:r>
            </a:p>
          </p:txBody>
        </p:sp>
        <p:sp>
          <p:nvSpPr>
            <p:cNvPr id="794670" name="Text Box 46"/>
            <p:cNvSpPr txBox="1">
              <a:spLocks noChangeArrowheads="1"/>
            </p:cNvSpPr>
            <p:nvPr/>
          </p:nvSpPr>
          <p:spPr bwMode="auto">
            <a:xfrm>
              <a:off x="4566" y="626"/>
              <a:ext cx="559" cy="2094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BAJA </a:t>
              </a: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RIESGO DE </a:t>
              </a:r>
            </a:p>
            <a:p>
              <a:pPr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FRACTURA</a:t>
              </a: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endParaRPr lang="es-ES_tradnl" sz="14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/>
              </a:endParaRPr>
            </a:p>
            <a:p>
              <a:pPr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ALTA  </a:t>
              </a:r>
            </a:p>
          </p:txBody>
        </p:sp>
        <p:sp>
          <p:nvSpPr>
            <p:cNvPr id="794671" name="Text Box 47"/>
            <p:cNvSpPr txBox="1">
              <a:spLocks noChangeArrowheads="1"/>
            </p:cNvSpPr>
            <p:nvPr/>
          </p:nvSpPr>
          <p:spPr bwMode="auto">
            <a:xfrm>
              <a:off x="1792" y="1058"/>
              <a:ext cx="849" cy="194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s-ES_tradnl" sz="1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 MASA OSEA PICO   </a:t>
              </a:r>
            </a:p>
          </p:txBody>
        </p:sp>
      </p:grpSp>
      <p:grpSp>
        <p:nvGrpSpPr>
          <p:cNvPr id="6" name="Group 48"/>
          <p:cNvGrpSpPr>
            <a:grpSpLocks/>
          </p:cNvGrpSpPr>
          <p:nvPr/>
        </p:nvGrpSpPr>
        <p:grpSpPr bwMode="auto">
          <a:xfrm>
            <a:off x="2235201" y="2057401"/>
            <a:ext cx="7406217" cy="1609725"/>
            <a:chOff x="1067" y="1242"/>
            <a:chExt cx="3499" cy="1014"/>
          </a:xfrm>
        </p:grpSpPr>
        <p:sp>
          <p:nvSpPr>
            <p:cNvPr id="794673" name="Freeform 49"/>
            <p:cNvSpPr>
              <a:spLocks/>
            </p:cNvSpPr>
            <p:nvPr/>
          </p:nvSpPr>
          <p:spPr bwMode="auto">
            <a:xfrm>
              <a:off x="1098" y="1344"/>
              <a:ext cx="822" cy="741"/>
            </a:xfrm>
            <a:custGeom>
              <a:avLst/>
              <a:gdLst/>
              <a:ahLst/>
              <a:cxnLst>
                <a:cxn ang="0">
                  <a:pos x="0" y="741"/>
                </a:cxn>
                <a:cxn ang="0">
                  <a:pos x="205" y="624"/>
                </a:cxn>
                <a:cxn ang="0">
                  <a:pos x="397" y="528"/>
                </a:cxn>
                <a:cxn ang="0">
                  <a:pos x="541" y="432"/>
                </a:cxn>
                <a:cxn ang="0">
                  <a:pos x="637" y="288"/>
                </a:cxn>
                <a:cxn ang="0">
                  <a:pos x="781" y="144"/>
                </a:cxn>
                <a:cxn ang="0">
                  <a:pos x="925" y="0"/>
                </a:cxn>
              </a:cxnLst>
              <a:rect l="0" t="0" r="r" b="b"/>
              <a:pathLst>
                <a:path w="925" h="741">
                  <a:moveTo>
                    <a:pt x="0" y="741"/>
                  </a:moveTo>
                  <a:cubicBezTo>
                    <a:pt x="33" y="722"/>
                    <a:pt x="139" y="659"/>
                    <a:pt x="205" y="624"/>
                  </a:cubicBezTo>
                  <a:cubicBezTo>
                    <a:pt x="271" y="589"/>
                    <a:pt x="341" y="560"/>
                    <a:pt x="397" y="528"/>
                  </a:cubicBezTo>
                  <a:cubicBezTo>
                    <a:pt x="453" y="496"/>
                    <a:pt x="501" y="472"/>
                    <a:pt x="541" y="432"/>
                  </a:cubicBezTo>
                  <a:cubicBezTo>
                    <a:pt x="581" y="392"/>
                    <a:pt x="597" y="336"/>
                    <a:pt x="637" y="288"/>
                  </a:cubicBezTo>
                  <a:cubicBezTo>
                    <a:pt x="677" y="240"/>
                    <a:pt x="733" y="192"/>
                    <a:pt x="781" y="144"/>
                  </a:cubicBezTo>
                  <a:cubicBezTo>
                    <a:pt x="829" y="96"/>
                    <a:pt x="877" y="48"/>
                    <a:pt x="925" y="0"/>
                  </a:cubicBezTo>
                </a:path>
              </a:pathLst>
            </a:custGeom>
            <a:noFill/>
            <a:ln w="76200" cap="flat" cmpd="sng">
              <a:solidFill>
                <a:srgbClr val="FF3300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74" name="Freeform 50"/>
            <p:cNvSpPr>
              <a:spLocks/>
            </p:cNvSpPr>
            <p:nvPr/>
          </p:nvSpPr>
          <p:spPr bwMode="auto">
            <a:xfrm>
              <a:off x="1920" y="1242"/>
              <a:ext cx="2432" cy="1014"/>
            </a:xfrm>
            <a:custGeom>
              <a:avLst/>
              <a:gdLst/>
              <a:ahLst/>
              <a:cxnLst>
                <a:cxn ang="0">
                  <a:pos x="0" y="102"/>
                </a:cxn>
                <a:cxn ang="0">
                  <a:pos x="239" y="17"/>
                </a:cxn>
                <a:cxn ang="0">
                  <a:pos x="528" y="6"/>
                </a:cxn>
                <a:cxn ang="0">
                  <a:pos x="816" y="54"/>
                </a:cxn>
                <a:cxn ang="0">
                  <a:pos x="1200" y="246"/>
                </a:cxn>
                <a:cxn ang="0">
                  <a:pos x="1440" y="438"/>
                </a:cxn>
                <a:cxn ang="0">
                  <a:pos x="1728" y="630"/>
                </a:cxn>
                <a:cxn ang="0">
                  <a:pos x="2064" y="774"/>
                </a:cxn>
                <a:cxn ang="0">
                  <a:pos x="2448" y="918"/>
                </a:cxn>
                <a:cxn ang="0">
                  <a:pos x="2736" y="1014"/>
                </a:cxn>
              </a:cxnLst>
              <a:rect l="0" t="0" r="r" b="b"/>
              <a:pathLst>
                <a:path w="2736" h="1014">
                  <a:moveTo>
                    <a:pt x="0" y="102"/>
                  </a:moveTo>
                  <a:cubicBezTo>
                    <a:pt x="40" y="88"/>
                    <a:pt x="151" y="33"/>
                    <a:pt x="239" y="17"/>
                  </a:cubicBezTo>
                  <a:cubicBezTo>
                    <a:pt x="327" y="1"/>
                    <a:pt x="432" y="0"/>
                    <a:pt x="528" y="6"/>
                  </a:cubicBezTo>
                  <a:cubicBezTo>
                    <a:pt x="624" y="12"/>
                    <a:pt x="704" y="14"/>
                    <a:pt x="816" y="54"/>
                  </a:cubicBezTo>
                  <a:cubicBezTo>
                    <a:pt x="928" y="94"/>
                    <a:pt x="1096" y="182"/>
                    <a:pt x="1200" y="246"/>
                  </a:cubicBezTo>
                  <a:cubicBezTo>
                    <a:pt x="1304" y="310"/>
                    <a:pt x="1352" y="374"/>
                    <a:pt x="1440" y="438"/>
                  </a:cubicBezTo>
                  <a:cubicBezTo>
                    <a:pt x="1528" y="502"/>
                    <a:pt x="1624" y="574"/>
                    <a:pt x="1728" y="630"/>
                  </a:cubicBezTo>
                  <a:cubicBezTo>
                    <a:pt x="1832" y="686"/>
                    <a:pt x="1944" y="726"/>
                    <a:pt x="2064" y="774"/>
                  </a:cubicBezTo>
                  <a:cubicBezTo>
                    <a:pt x="2184" y="822"/>
                    <a:pt x="2336" y="878"/>
                    <a:pt x="2448" y="918"/>
                  </a:cubicBezTo>
                  <a:cubicBezTo>
                    <a:pt x="2560" y="958"/>
                    <a:pt x="2648" y="986"/>
                    <a:pt x="2736" y="1014"/>
                  </a:cubicBezTo>
                </a:path>
              </a:pathLst>
            </a:custGeom>
            <a:noFill/>
            <a:ln w="76200" cap="sq" cmpd="sng">
              <a:solidFill>
                <a:srgbClr val="FF33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75" name="Line 51"/>
            <p:cNvSpPr>
              <a:spLocks noChangeShapeType="1"/>
            </p:cNvSpPr>
            <p:nvPr/>
          </p:nvSpPr>
          <p:spPr bwMode="auto">
            <a:xfrm>
              <a:off x="1067" y="1680"/>
              <a:ext cx="3499" cy="0"/>
            </a:xfrm>
            <a:prstGeom prst="line">
              <a:avLst/>
            </a:prstGeom>
            <a:noFill/>
            <a:ln w="28575">
              <a:solidFill>
                <a:srgbClr val="FF3300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s-ES_tradnl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4676" name="Text Box 52"/>
            <p:cNvSpPr txBox="1">
              <a:spLocks noChangeArrowheads="1"/>
            </p:cNvSpPr>
            <p:nvPr/>
          </p:nvSpPr>
          <p:spPr bwMode="auto">
            <a:xfrm>
              <a:off x="3740" y="1697"/>
              <a:ext cx="542" cy="291"/>
            </a:xfrm>
            <a:prstGeom prst="rect">
              <a:avLst/>
            </a:prstGeom>
            <a:noFill/>
            <a:ln w="12700" cap="sq">
              <a:solidFill>
                <a:srgbClr val="FF3300"/>
              </a:solidFill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s-ES_tradnl" sz="12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 UMBRAL DE </a:t>
              </a:r>
            </a:p>
            <a:p>
              <a:pPr algn="ctr" eaLnBrk="0" hangingPunct="0"/>
              <a:r>
                <a:rPr lang="es-ES_tradnl" sz="12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/>
                </a:rPr>
                <a:t>FRACTURA </a:t>
              </a:r>
            </a:p>
          </p:txBody>
        </p:sp>
      </p:grpSp>
      <p:graphicFrame>
        <p:nvGraphicFramePr>
          <p:cNvPr id="794677" name="Object 5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0479354"/>
              </p:ext>
            </p:extLst>
          </p:nvPr>
        </p:nvGraphicFramePr>
        <p:xfrm>
          <a:off x="8822267" y="4019551"/>
          <a:ext cx="1773767" cy="1343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" name="Gráfico" r:id="rId3" imgW="1755360" imgH="1590840" progId="MSGraph.Chart.8">
                  <p:embed followColorScheme="full"/>
                </p:oleObj>
              </mc:Choice>
              <mc:Fallback>
                <p:oleObj name="Gráfico" r:id="rId3" imgW="1755360" imgH="1590840" progId="MSGraph.Chart.8">
                  <p:embed followColorScheme="full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22267" y="4019551"/>
                        <a:ext cx="1773767" cy="13430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CuadroTexto 53"/>
          <p:cNvSpPr txBox="1"/>
          <p:nvPr/>
        </p:nvSpPr>
        <p:spPr>
          <a:xfrm>
            <a:off x="5689600" y="6477000"/>
            <a:ext cx="629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dirty="0" smtClean="0">
                <a:solidFill>
                  <a:srgbClr val="FFFFFF"/>
                </a:solidFill>
                <a:latin typeface="Arial"/>
              </a:rPr>
              <a:t>               Calcio, VD</a:t>
            </a:r>
            <a:endParaRPr lang="es-ES_tradnl" sz="2000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103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10">
            <a:extLst>
              <a:ext uri="{FF2B5EF4-FFF2-40B4-BE49-F238E27FC236}">
                <a16:creationId xmlns:a16="http://schemas.microsoft.com/office/drawing/2014/main" id="{E02B27EB-E52A-42B3-A0BD-800CB538F97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6428" y="588692"/>
            <a:ext cx="9833645" cy="1811402"/>
          </a:xfrm>
        </p:spPr>
        <p:txBody>
          <a:bodyPr/>
          <a:lstStyle/>
          <a:p>
            <a:r>
              <a:rPr lang="en-US" sz="3600" i="0" dirty="0" err="1">
                <a:latin typeface="Calibri" charset="0"/>
              </a:rPr>
              <a:t>Indicaciones</a:t>
            </a:r>
            <a:r>
              <a:rPr lang="en-US" sz="3600" i="0" dirty="0">
                <a:latin typeface="Calibri" charset="0"/>
              </a:rPr>
              <a:t> de </a:t>
            </a:r>
            <a:r>
              <a:rPr lang="en-US" sz="3600" i="0" dirty="0" err="1">
                <a:latin typeface="Calibri" charset="0"/>
              </a:rPr>
              <a:t>Teriparatide</a:t>
            </a:r>
            <a:endParaRPr lang="es-ES_tradnl" sz="3600" i="0" dirty="0">
              <a:latin typeface="Calibri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609600" y="1494393"/>
            <a:ext cx="10972800" cy="810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37500" lnSpcReduction="20000"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b="1" i="1" kern="1200">
                <a:solidFill>
                  <a:srgbClr val="104FB3"/>
                </a:solidFill>
                <a:latin typeface="Myriad Pro"/>
                <a:ea typeface="ヒラギノ角ゴ Pro W3" charset="0"/>
                <a:cs typeface="Myriad Pro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0000FF"/>
                </a:solidFill>
              </a:rPr>
              <a:t/>
            </a:r>
            <a:br>
              <a:rPr lang="en-US" dirty="0" smtClean="0">
                <a:solidFill>
                  <a:srgbClr val="0000FF"/>
                </a:solidFill>
              </a:rPr>
            </a:br>
            <a:r>
              <a:rPr lang="en-US" sz="6400" i="0" dirty="0" smtClean="0">
                <a:solidFill>
                  <a:schemeClr val="tx1"/>
                </a:solidFill>
              </a:rPr>
              <a:t>Osteoporosis </a:t>
            </a:r>
            <a:r>
              <a:rPr lang="en-US" sz="6400" i="0" dirty="0" err="1" smtClean="0">
                <a:solidFill>
                  <a:schemeClr val="tx1"/>
                </a:solidFill>
              </a:rPr>
              <a:t>avanzada</a:t>
            </a:r>
            <a:r>
              <a:rPr lang="en-US" sz="6400" i="0" dirty="0" smtClean="0">
                <a:solidFill>
                  <a:schemeClr val="tx1"/>
                </a:solidFill>
              </a:rPr>
              <a:t> con alto </a:t>
            </a:r>
            <a:r>
              <a:rPr lang="en-US" sz="6400" i="0" dirty="0" err="1" smtClean="0">
                <a:solidFill>
                  <a:schemeClr val="tx1"/>
                </a:solidFill>
              </a:rPr>
              <a:t>riesgo</a:t>
            </a:r>
            <a:r>
              <a:rPr lang="en-US" sz="6400" i="0" dirty="0" smtClean="0">
                <a:solidFill>
                  <a:schemeClr val="tx1"/>
                </a:solidFill>
              </a:rPr>
              <a:t> de </a:t>
            </a:r>
            <a:r>
              <a:rPr lang="en-US" sz="6400" i="0" dirty="0" err="1" smtClean="0">
                <a:solidFill>
                  <a:schemeClr val="tx1"/>
                </a:solidFill>
              </a:rPr>
              <a:t>fractura</a:t>
            </a: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endParaRPr lang="en-US" dirty="0" smtClean="0">
              <a:solidFill>
                <a:srgbClr val="0000FF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1449445" y="2430386"/>
            <a:ext cx="3344729" cy="2978320"/>
          </a:xfrm>
          <a:prstGeom prst="ellipse">
            <a:avLst/>
          </a:prstGeom>
          <a:solidFill>
            <a:schemeClr val="tx1">
              <a:lumMod val="75000"/>
              <a:alpha val="74901"/>
            </a:schemeClr>
          </a:solidFill>
          <a:ln w="12700">
            <a:noFill/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r>
              <a:rPr lang="es-CO" sz="2000" b="1" dirty="0">
                <a:solidFill>
                  <a:srgbClr val="FFFFFF"/>
                </a:solidFill>
                <a:ea typeface="Helvetica Neue Medium"/>
                <a:cs typeface="Helvetica Neue Medium"/>
              </a:rPr>
              <a:t>Fractura previa</a:t>
            </a:r>
          </a:p>
          <a:p>
            <a:r>
              <a:rPr lang="es-CO" sz="2000" b="1" dirty="0">
                <a:solidFill>
                  <a:srgbClr val="FFFFFF"/>
                </a:solidFill>
                <a:ea typeface="Helvetica Neue Medium"/>
                <a:cs typeface="Helvetica Neue Medium"/>
              </a:rPr>
              <a:t>por fragilidad</a:t>
            </a:r>
            <a:endParaRPr lang="en-US" sz="2000" b="1" dirty="0">
              <a:solidFill>
                <a:srgbClr val="FFFFFF"/>
              </a:solidFill>
              <a:ea typeface="Helvetica Neue Medium"/>
              <a:cs typeface="Helvetica Neue Medium"/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7210745" y="2350774"/>
            <a:ext cx="3436896" cy="1632856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r>
              <a:rPr lang="es-MX" b="1" dirty="0" smtClean="0">
                <a:solidFill>
                  <a:srgbClr val="FFFFFF"/>
                </a:solidFill>
                <a:ea typeface="Helvetica Neue Medium"/>
                <a:cs typeface="Helvetica Neue Medium"/>
              </a:rPr>
              <a:t>OPIG</a:t>
            </a:r>
          </a:p>
          <a:p>
            <a:r>
              <a:rPr lang="es-MX" b="1" dirty="0" smtClean="0">
                <a:solidFill>
                  <a:srgbClr val="FFFFFF"/>
                </a:solidFill>
                <a:ea typeface="Helvetica Neue Medium"/>
                <a:cs typeface="Helvetica Neue Medium"/>
              </a:rPr>
              <a:t>(alto Rx)</a:t>
            </a:r>
            <a:endParaRPr lang="es-ES" b="1" dirty="0">
              <a:solidFill>
                <a:srgbClr val="FFFFFF"/>
              </a:solidFill>
              <a:ea typeface="Helvetica Neue Medium"/>
              <a:cs typeface="Helvetica Neue Medium"/>
            </a:endParaRPr>
          </a:p>
        </p:txBody>
      </p:sp>
      <p:sp>
        <p:nvSpPr>
          <p:cNvPr id="8" name="Oval 6"/>
          <p:cNvSpPr>
            <a:spLocks noChangeArrowheads="1"/>
          </p:cNvSpPr>
          <p:nvPr/>
        </p:nvSpPr>
        <p:spPr bwMode="auto">
          <a:xfrm>
            <a:off x="6918859" y="4397928"/>
            <a:ext cx="3642037" cy="2054068"/>
          </a:xfrm>
          <a:prstGeom prst="ellipse">
            <a:avLst/>
          </a:prstGeom>
          <a:solidFill>
            <a:schemeClr val="accent1">
              <a:lumMod val="60000"/>
              <a:lumOff val="40000"/>
              <a:alpha val="74901"/>
            </a:schemeClr>
          </a:solidFill>
          <a:ln w="12700">
            <a:noFill/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algn="l"/>
            <a:r>
              <a:rPr lang="es-CO" sz="2000" b="1" dirty="0" smtClean="0">
                <a:solidFill>
                  <a:srgbClr val="000000"/>
                </a:solidFill>
                <a:ea typeface="Helvetica Neue Medium"/>
                <a:cs typeface="Helvetica Neue Medium"/>
              </a:rPr>
              <a:t>Falla a AR:</a:t>
            </a:r>
          </a:p>
          <a:p>
            <a:pPr algn="l"/>
            <a:r>
              <a:rPr lang="es-CO" sz="2000" b="1" dirty="0" smtClean="0">
                <a:solidFill>
                  <a:srgbClr val="000000"/>
                </a:solidFill>
                <a:ea typeface="Helvetica Neue Medium"/>
                <a:cs typeface="Helvetica Neue Medium"/>
              </a:rPr>
              <a:t>  - Fractura</a:t>
            </a:r>
          </a:p>
          <a:p>
            <a:pPr algn="l"/>
            <a:r>
              <a:rPr lang="es-CO" sz="2000" b="1" dirty="0" smtClean="0">
                <a:solidFill>
                  <a:srgbClr val="000000"/>
                </a:solidFill>
                <a:ea typeface="Helvetica Neue Medium"/>
                <a:cs typeface="Helvetica Neue Medium"/>
              </a:rPr>
              <a:t>  - Pérdida DMO</a:t>
            </a:r>
          </a:p>
          <a:p>
            <a:pPr algn="l"/>
            <a:r>
              <a:rPr lang="es-CO" sz="2000" b="1" dirty="0">
                <a:solidFill>
                  <a:srgbClr val="000000"/>
                </a:solidFill>
                <a:ea typeface="Helvetica Neue Medium"/>
                <a:cs typeface="Helvetica Neue Medium"/>
              </a:rPr>
              <a:t> </a:t>
            </a:r>
            <a:r>
              <a:rPr lang="es-CO" sz="2000" b="1" dirty="0" smtClean="0">
                <a:solidFill>
                  <a:srgbClr val="000000"/>
                </a:solidFill>
                <a:ea typeface="Helvetica Neue Medium"/>
                <a:cs typeface="Helvetica Neue Medium"/>
              </a:rPr>
              <a:t> - Intolerancia, CI</a:t>
            </a:r>
            <a:endParaRPr lang="es-CO" sz="2000" b="1" dirty="0">
              <a:solidFill>
                <a:srgbClr val="000000"/>
              </a:solidFill>
              <a:ea typeface="Helvetica Neue Medium"/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12548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 descr="Captura de pantalla 2018-08-15 a la(s) 10.49.14 a. m.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3" y="1727949"/>
            <a:ext cx="12011377" cy="3073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199200" y="6348283"/>
            <a:ext cx="3628204" cy="307777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377">
              <a:defRPr/>
            </a:pPr>
            <a:r>
              <a:rPr lang="da-DK" sz="1400" dirty="0">
                <a:solidFill>
                  <a:srgbClr val="000000"/>
                </a:solidFill>
                <a:latin typeface="Arial"/>
              </a:rPr>
              <a:t>Kendler D et al. Lancet (2018);391: 230–40</a:t>
            </a:r>
            <a:endParaRPr lang="es-ES" sz="140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44433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588692"/>
            <a:ext cx="9085498" cy="1811402"/>
          </a:xfrm>
        </p:spPr>
        <p:txBody>
          <a:bodyPr/>
          <a:lstStyle/>
          <a:p>
            <a:r>
              <a:rPr lang="es-ES_tradnl" sz="3600" i="0" dirty="0">
                <a:latin typeface="Calibri" charset="0"/>
              </a:rPr>
              <a:t>N</a:t>
            </a:r>
            <a:r>
              <a:rPr lang="es-ES_tradnl" sz="3600" i="0" dirty="0" smtClean="0">
                <a:latin typeface="Calibri" charset="0"/>
              </a:rPr>
              <a:t>uevas fracturas vertebrales a los 12 y 24 meses</a:t>
            </a:r>
            <a:r>
              <a:rPr lang="es-ES_tradnl" sz="3600" i="0" dirty="0">
                <a:latin typeface="Calibri" charset="0"/>
              </a:rPr>
              <a:t/>
            </a:r>
            <a:br>
              <a:rPr lang="es-ES_tradnl" sz="3600" i="0" dirty="0">
                <a:latin typeface="Calibri" charset="0"/>
              </a:rPr>
            </a:br>
            <a:endParaRPr lang="en-US" sz="3600" i="0" dirty="0">
              <a:latin typeface="Calibri" charset="0"/>
            </a:endParaRPr>
          </a:p>
        </p:txBody>
      </p:sp>
      <p:sp>
        <p:nvSpPr>
          <p:cNvPr id="4" name="Footer Placeholder 13">
            <a:extLst>
              <a:ext uri="{FF2B5EF4-FFF2-40B4-BE49-F238E27FC236}">
                <a16:creationId xmlns:a16="http://schemas.microsoft.com/office/drawing/2014/main" id="{C9F6AC13-FD2E-4696-8FA1-134F299BDB49}"/>
              </a:ext>
            </a:extLst>
          </p:cNvPr>
          <p:cNvSpPr txBox="1">
            <a:spLocks/>
          </p:cNvSpPr>
          <p:nvPr/>
        </p:nvSpPr>
        <p:spPr>
          <a:xfrm>
            <a:off x="216091" y="6296666"/>
            <a:ext cx="11878732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l" defTabSz="914400" rtl="0" eaLnBrk="1" latinLnBrk="0" hangingPunct="1">
              <a:defRPr sz="700" kern="1200" cap="none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/>
            <a:endParaRPr lang="es-ES_tradnl" dirty="0">
              <a:solidFill>
                <a:schemeClr val="accent4">
                  <a:lumMod val="75000"/>
                </a:schemeClr>
              </a:solidFill>
              <a:latin typeface="Arial Narrow"/>
              <a:cs typeface="Arial Narrow"/>
            </a:endParaRPr>
          </a:p>
          <a:p>
            <a:r>
              <a:rPr lang="es-ES_tradnl" dirty="0">
                <a:solidFill>
                  <a:schemeClr val="accent4">
                    <a:lumMod val="75000"/>
                  </a:schemeClr>
                </a:solidFill>
                <a:latin typeface="Arial Narrow"/>
                <a:cs typeface="Arial Narrow"/>
              </a:rPr>
              <a:t>ARR = reducción del riesgo absoluto; NNT = número necesario a tratar; RRR = reducción del riesgo relativo</a:t>
            </a:r>
          </a:p>
          <a:p>
            <a:r>
              <a:rPr lang="es-ES_tradnl" b="1" dirty="0">
                <a:solidFill>
                  <a:schemeClr val="accent4">
                    <a:lumMod val="75000"/>
                  </a:schemeClr>
                </a:solidFill>
              </a:rPr>
              <a:t>1</a:t>
            </a:r>
            <a:r>
              <a:rPr lang="es-ES_tradnl" dirty="0">
                <a:solidFill>
                  <a:schemeClr val="accent4">
                    <a:lumMod val="75000"/>
                  </a:schemeClr>
                </a:solidFill>
              </a:rPr>
              <a:t>. </a:t>
            </a:r>
            <a:r>
              <a:rPr lang="es-ES_tradnl" dirty="0" err="1">
                <a:solidFill>
                  <a:schemeClr val="accent4">
                    <a:lumMod val="75000"/>
                  </a:schemeClr>
                </a:solidFill>
              </a:rPr>
              <a:t>Kendler</a:t>
            </a:r>
            <a:r>
              <a:rPr lang="es-ES_tradnl" dirty="0">
                <a:solidFill>
                  <a:schemeClr val="accent4">
                    <a:lumMod val="75000"/>
                  </a:schemeClr>
                </a:solidFill>
              </a:rPr>
              <a:t> D, et al. </a:t>
            </a:r>
            <a:r>
              <a:rPr lang="es-ES_tradnl" dirty="0" err="1">
                <a:solidFill>
                  <a:schemeClr val="accent4">
                    <a:lumMod val="75000"/>
                  </a:schemeClr>
                </a:solidFill>
              </a:rPr>
              <a:t>Lancet</a:t>
            </a:r>
            <a:r>
              <a:rPr lang="es-ES_tradnl" dirty="0">
                <a:solidFill>
                  <a:schemeClr val="accent4">
                    <a:lumMod val="75000"/>
                  </a:schemeClr>
                </a:solidFill>
              </a:rPr>
              <a:t>. 2018;391:230-40.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2093" t="21875" r="913" b="13541"/>
          <a:stretch/>
        </p:blipFill>
        <p:spPr>
          <a:xfrm>
            <a:off x="1108364" y="1801090"/>
            <a:ext cx="9753600" cy="429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60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AutoShape 3"/>
          <p:cNvSpPr>
            <a:spLocks noChangeArrowheads="1"/>
          </p:cNvSpPr>
          <p:nvPr/>
        </p:nvSpPr>
        <p:spPr bwMode="auto">
          <a:xfrm>
            <a:off x="2572872" y="788859"/>
            <a:ext cx="6807200" cy="2405529"/>
          </a:xfrm>
          <a:prstGeom prst="roundRect">
            <a:avLst>
              <a:gd name="adj" fmla="val 16667"/>
            </a:avLst>
          </a:prstGeom>
          <a:solidFill>
            <a:schemeClr val="accent4">
              <a:alpha val="50195"/>
            </a:schemeClr>
          </a:solidFill>
          <a:ln>
            <a:noFill/>
          </a:ln>
          <a:extLst/>
        </p:spPr>
        <p:txBody>
          <a:bodyPr wrap="none" anchor="ctr"/>
          <a:lstStyle/>
          <a:p>
            <a:pPr algn="ctr" eaLnBrk="0" hangingPunct="0"/>
            <a:r>
              <a:rPr lang="es-ES_tradnl" sz="4800" dirty="0" smtClean="0">
                <a:solidFill>
                  <a:srgbClr val="FFFFFF"/>
                </a:solidFill>
                <a:latin typeface="Arial Rounded MT Bold" charset="0"/>
                <a:ea typeface="+mn-ea"/>
              </a:rPr>
              <a:t>Terapias combinadas</a:t>
            </a:r>
          </a:p>
          <a:p>
            <a:pPr algn="ctr" eaLnBrk="0" hangingPunct="0"/>
            <a:r>
              <a:rPr lang="es-ES_tradnl" sz="4800" dirty="0" smtClean="0">
                <a:solidFill>
                  <a:srgbClr val="FFFFFF"/>
                </a:solidFill>
                <a:latin typeface="Arial Rounded MT Bold" charset="0"/>
                <a:ea typeface="+mn-ea"/>
              </a:rPr>
              <a:t>vs </a:t>
            </a:r>
          </a:p>
          <a:p>
            <a:pPr algn="ctr" eaLnBrk="0" hangingPunct="0"/>
            <a:r>
              <a:rPr lang="es-ES_tradnl" sz="4800" dirty="0" smtClean="0">
                <a:solidFill>
                  <a:srgbClr val="FFFFFF"/>
                </a:solidFill>
                <a:latin typeface="Arial Rounded MT Bold" charset="0"/>
                <a:ea typeface="+mn-ea"/>
              </a:rPr>
              <a:t>secuenciales</a:t>
            </a:r>
            <a:endParaRPr lang="es-ES_tradnl" sz="3200" dirty="0">
              <a:solidFill>
                <a:srgbClr val="FFFFFF"/>
              </a:solidFill>
              <a:latin typeface="Arial Rounded MT Bold" charset="0"/>
              <a:ea typeface="+mn-ea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34247" y="3826905"/>
            <a:ext cx="10363200" cy="762000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buFontTx/>
              <a:buNone/>
            </a:pPr>
            <a:r>
              <a:rPr lang="es-CO" smtClean="0">
                <a:solidFill>
                  <a:srgbClr val="000090"/>
                </a:solidFill>
                <a:latin typeface="Arial" charset="0"/>
                <a:ea typeface="ＭＳ Ｐゴシック" charset="0"/>
                <a:cs typeface="ＭＳ Ｐゴシック" charset="0"/>
              </a:rPr>
              <a:t>Esquemas terapéuticos</a:t>
            </a:r>
            <a:endParaRPr lang="en-US" dirty="0">
              <a:solidFill>
                <a:srgbClr val="00009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9629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s-ES" sz="3600" i="0" dirty="0">
                <a:latin typeface="Calibri" charset="0"/>
              </a:rPr>
              <a:t>Terapia secuencial</a:t>
            </a:r>
          </a:p>
          <a:p>
            <a:endParaRPr 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442236" y="3261908"/>
            <a:ext cx="3790949" cy="808037"/>
          </a:xfrm>
          <a:prstGeom prst="rect">
            <a:avLst/>
          </a:prstGeom>
          <a:solidFill>
            <a:srgbClr val="000066">
              <a:alpha val="88000"/>
            </a:srgb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b="1" dirty="0" smtClean="0">
                <a:solidFill>
                  <a:srgbClr val="FFFFFF"/>
                </a:solidFill>
                <a:ea typeface="+mn-ea"/>
              </a:rPr>
              <a:t>Teriparatide</a:t>
            </a:r>
            <a:endParaRPr lang="en-US" b="1" dirty="0">
              <a:solidFill>
                <a:srgbClr val="FFFFFF"/>
              </a:solidFill>
              <a:ea typeface="+mn-ea"/>
            </a:endParaRP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6300012" y="3269790"/>
            <a:ext cx="3790951" cy="808038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b="1" dirty="0" smtClean="0">
                <a:solidFill>
                  <a:srgbClr val="FFFFFF"/>
                </a:solidFill>
                <a:ea typeface="+mn-ea"/>
              </a:rPr>
              <a:t>Anti </a:t>
            </a:r>
            <a:r>
              <a:rPr lang="en-US" b="1" dirty="0" err="1" smtClean="0">
                <a:solidFill>
                  <a:srgbClr val="FFFFFF"/>
                </a:solidFill>
                <a:ea typeface="+mn-ea"/>
              </a:rPr>
              <a:t>resortivos</a:t>
            </a:r>
            <a:endParaRPr lang="en-US" b="1" dirty="0" smtClean="0">
              <a:solidFill>
                <a:srgbClr val="FFFFFF"/>
              </a:solidFill>
              <a:ea typeface="+mn-ea"/>
            </a:endParaRPr>
          </a:p>
          <a:p>
            <a:pPr algn="ctr" eaLnBrk="0" hangingPunct="0"/>
            <a:r>
              <a:rPr lang="en-US" b="1" dirty="0" smtClean="0">
                <a:solidFill>
                  <a:srgbClr val="FFFFFF"/>
                </a:solidFill>
                <a:ea typeface="+mn-ea"/>
              </a:rPr>
              <a:t>(BFs, Dmab)</a:t>
            </a:r>
            <a:endParaRPr lang="en-US" b="1" dirty="0">
              <a:solidFill>
                <a:srgbClr val="FFFFFF"/>
              </a:solidFill>
              <a:ea typeface="+mn-ea"/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>
            <a:off x="5271286" y="3709528"/>
            <a:ext cx="980017" cy="0"/>
          </a:xfrm>
          <a:prstGeom prst="line">
            <a:avLst/>
          </a:prstGeom>
          <a:noFill/>
          <a:ln w="5715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pPr algn="ctr" eaLnBrk="0" hangingPunct="0"/>
            <a:endParaRPr lang="es-CO">
              <a:solidFill>
                <a:srgbClr val="FFFFFF"/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2838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588692"/>
            <a:ext cx="9085498" cy="1811402"/>
          </a:xfrm>
        </p:spPr>
        <p:txBody>
          <a:bodyPr/>
          <a:lstStyle/>
          <a:p>
            <a:r>
              <a:rPr lang="es-ES_tradnl" sz="3600" i="0" dirty="0">
                <a:latin typeface="Calibri" charset="0"/>
              </a:rPr>
              <a:t>Terapia anabólica con TPTD</a:t>
            </a:r>
          </a:p>
          <a:p>
            <a:r>
              <a:rPr lang="es-ES_tradnl" sz="3600" i="0" dirty="0">
                <a:latin typeface="Calibri" charset="0"/>
              </a:rPr>
              <a:t>Resumen</a:t>
            </a:r>
          </a:p>
          <a:p>
            <a:endParaRPr lang="en-US" dirty="0"/>
          </a:p>
        </p:txBody>
      </p:sp>
      <p:sp>
        <p:nvSpPr>
          <p:cNvPr id="4" name="Rectangle 16"/>
          <p:cNvSpPr txBox="1">
            <a:spLocks noChangeArrowheads="1"/>
          </p:cNvSpPr>
          <p:nvPr/>
        </p:nvSpPr>
        <p:spPr>
          <a:xfrm>
            <a:off x="711960" y="1976273"/>
            <a:ext cx="10777320" cy="4307986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es-ES_tradnl" sz="120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buClr>
                <a:schemeClr val="tx1"/>
              </a:buClr>
              <a:buFont typeface="Wingdings" charset="2"/>
              <a:buChar char="ü"/>
            </a:pPr>
            <a:r>
              <a:rPr lang="es-CO" smtClean="0">
                <a:solidFill>
                  <a:srgbClr val="000000"/>
                </a:solidFill>
                <a:latin typeface="Abadi MT Condensed Light" charset="0"/>
              </a:rPr>
              <a:t>  </a:t>
            </a:r>
            <a:r>
              <a:rPr lang="es-CO" sz="3200" b="1" smtClean="0">
                <a:solidFill>
                  <a:srgbClr val="3F3F3F"/>
                </a:solidFill>
                <a:latin typeface="Abadi MT Condensed Light" charset="0"/>
              </a:rPr>
              <a:t>Eficacia anti fractura +++ en Osteoporosis PM </a:t>
            </a:r>
          </a:p>
          <a:p>
            <a:pPr eaLnBrk="1" hangingPunct="1">
              <a:buClr>
                <a:schemeClr val="tx1"/>
              </a:buClr>
              <a:buFont typeface="Wingdings" charset="2"/>
              <a:buChar char="ü"/>
            </a:pPr>
            <a:r>
              <a:rPr lang="es-CO" sz="3200" b="1" smtClean="0">
                <a:solidFill>
                  <a:srgbClr val="3F3F3F"/>
                </a:solidFill>
                <a:latin typeface="Abadi MT Condensed Light" charset="0"/>
              </a:rPr>
              <a:t>  Efecto sobre calidad de vida (dolor de espalda)</a:t>
            </a:r>
          </a:p>
          <a:p>
            <a:pPr eaLnBrk="1" hangingPunct="1">
              <a:buClr>
                <a:schemeClr val="tx1"/>
              </a:buClr>
              <a:buFont typeface="Wingdings" charset="2"/>
              <a:buChar char="ü"/>
            </a:pPr>
            <a:r>
              <a:rPr lang="es-CO" sz="3200" b="1" smtClean="0">
                <a:solidFill>
                  <a:srgbClr val="3F3F3F"/>
                </a:solidFill>
                <a:latin typeface="Abadi MT Condensed Light" charset="0"/>
              </a:rPr>
              <a:t>  Efecto sobre calidad ósea </a:t>
            </a:r>
          </a:p>
          <a:p>
            <a:pPr eaLnBrk="1" hangingPunct="1">
              <a:buClr>
                <a:schemeClr val="tx1"/>
              </a:buClr>
              <a:buFont typeface="Wingdings" charset="2"/>
              <a:buChar char="ü"/>
            </a:pPr>
            <a:r>
              <a:rPr lang="es-CO" sz="3200" b="1" smtClean="0">
                <a:solidFill>
                  <a:srgbClr val="3F3F3F"/>
                </a:solidFill>
                <a:latin typeface="Abadi MT Condensed Light" charset="0"/>
              </a:rPr>
              <a:t>  Eficacia en OPIG (&gt; que ALN)</a:t>
            </a:r>
          </a:p>
          <a:p>
            <a:pPr eaLnBrk="1" hangingPunct="1">
              <a:buClr>
                <a:schemeClr val="tx1"/>
              </a:buClr>
              <a:buFont typeface="Wingdings" charset="2"/>
              <a:buChar char="ü"/>
            </a:pPr>
            <a:r>
              <a:rPr lang="es-CO" sz="3200" b="1" smtClean="0">
                <a:solidFill>
                  <a:srgbClr val="3F3F3F"/>
                </a:solidFill>
                <a:latin typeface="Abadi MT Condensed Light" charset="0"/>
              </a:rPr>
              <a:t>  Eficacia en OPPM (&gt; que RIS)</a:t>
            </a:r>
          </a:p>
          <a:p>
            <a:pPr eaLnBrk="1" hangingPunct="1">
              <a:buClr>
                <a:schemeClr val="tx1"/>
              </a:buClr>
              <a:buFont typeface="Wingdings" charset="2"/>
              <a:buChar char="ü"/>
            </a:pPr>
            <a:r>
              <a:rPr lang="es-CO" sz="3200" b="1" smtClean="0">
                <a:solidFill>
                  <a:srgbClr val="3F3F3F"/>
                </a:solidFill>
                <a:latin typeface="Abadi MT Condensed Light" charset="0"/>
              </a:rPr>
              <a:t>  Buen perfil de seguridad</a:t>
            </a:r>
          </a:p>
          <a:p>
            <a:pPr eaLnBrk="1" hangingPunct="1">
              <a:buClr>
                <a:schemeClr val="tx1"/>
              </a:buClr>
              <a:buFont typeface="Wingdings" charset="2"/>
              <a:buChar char="ü"/>
            </a:pPr>
            <a:r>
              <a:rPr lang="es-CO" sz="3200" b="1" smtClean="0">
                <a:solidFill>
                  <a:srgbClr val="3F3F3F"/>
                </a:solidFill>
                <a:latin typeface="Abadi MT Condensed Light" charset="0"/>
              </a:rPr>
              <a:t>  Esquema terapeútico secuencial (TPTD </a:t>
            </a:r>
            <a:r>
              <a:rPr lang="mr-IN" sz="3200" b="1" smtClean="0">
                <a:solidFill>
                  <a:srgbClr val="3F3F3F"/>
                </a:solidFill>
                <a:latin typeface="Abadi MT Condensed Light" charset="0"/>
              </a:rPr>
              <a:t>–</a:t>
            </a:r>
            <a:r>
              <a:rPr lang="es-CO" sz="3200" b="1" smtClean="0">
                <a:solidFill>
                  <a:srgbClr val="3F3F3F"/>
                </a:solidFill>
                <a:latin typeface="Abadi MT Condensed Light" charset="0"/>
              </a:rPr>
              <a:t> AR)</a:t>
            </a:r>
          </a:p>
          <a:p>
            <a:pPr marL="514350" indent="-514350" eaLnBrk="1" hangingPunct="1">
              <a:buFont typeface="+mj-lt"/>
              <a:buAutoNum type="arabicPeriod"/>
            </a:pPr>
            <a:endParaRPr lang="es-CO" smtClean="0">
              <a:solidFill>
                <a:srgbClr val="000000"/>
              </a:solidFill>
              <a:latin typeface="Abadi MT Condensed Light" charset="0"/>
            </a:endParaRPr>
          </a:p>
          <a:p>
            <a:pPr marL="914400" lvl="1" indent="-514350" eaLnBrk="1" hangingPunct="1">
              <a:buFont typeface="Arial" charset="0"/>
              <a:buNone/>
            </a:pPr>
            <a:endParaRPr lang="es-CO" smtClean="0">
              <a:solidFill>
                <a:srgbClr val="000000"/>
              </a:solidFill>
              <a:latin typeface="Abadi MT Condensed Light" charset="0"/>
            </a:endParaRPr>
          </a:p>
          <a:p>
            <a:pPr marL="914400" lvl="1" indent="-514350" eaLnBrk="1" hangingPunct="1"/>
            <a:endParaRPr lang="es-CO" smtClean="0">
              <a:solidFill>
                <a:srgbClr val="000000"/>
              </a:solidFill>
              <a:latin typeface="Abadi MT Condensed Light" charset="0"/>
            </a:endParaRPr>
          </a:p>
          <a:p>
            <a:pPr marL="514350" indent="-514350" eaLnBrk="1" hangingPunct="1">
              <a:buFont typeface="+mj-lt"/>
              <a:buAutoNum type="arabicPeriod"/>
            </a:pPr>
            <a:endParaRPr lang="es-CO" smtClean="0">
              <a:solidFill>
                <a:srgbClr val="000000"/>
              </a:solidFill>
              <a:latin typeface="Abadi MT Condensed Light" charset="0"/>
            </a:endParaRPr>
          </a:p>
          <a:p>
            <a:pPr marL="914400" lvl="1" indent="-514350" eaLnBrk="1" hangingPunct="1"/>
            <a:endParaRPr lang="es-CO" smtClean="0">
              <a:solidFill>
                <a:srgbClr val="000000"/>
              </a:solidFill>
              <a:latin typeface="Abadi MT Condensed Light" charset="0"/>
            </a:endParaRPr>
          </a:p>
          <a:p>
            <a:pPr marL="514350" indent="-514350" eaLnBrk="1" hangingPunct="1">
              <a:buFont typeface="Arial" charset="0"/>
              <a:buNone/>
            </a:pPr>
            <a:endParaRPr lang="es-ES_tradnl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badi MT Condensed Light" charset="0"/>
            </a:endParaRPr>
          </a:p>
          <a:p>
            <a:pPr eaLnBrk="1" hangingPunct="1"/>
            <a:endParaRPr lang="es-ES_tradnl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0398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AutoShape 3"/>
          <p:cNvSpPr>
            <a:spLocks noChangeArrowheads="1"/>
          </p:cNvSpPr>
          <p:nvPr/>
        </p:nvSpPr>
        <p:spPr bwMode="auto">
          <a:xfrm>
            <a:off x="1715958" y="2561872"/>
            <a:ext cx="8730369" cy="1600200"/>
          </a:xfrm>
          <a:prstGeom prst="roundRect">
            <a:avLst>
              <a:gd name="adj" fmla="val 16667"/>
            </a:avLst>
          </a:prstGeom>
          <a:solidFill>
            <a:schemeClr val="tx2">
              <a:lumMod val="60000"/>
              <a:lumOff val="40000"/>
              <a:alpha val="50195"/>
            </a:schemeClr>
          </a:solidFill>
          <a:ln w="9525">
            <a:noFill/>
            <a:round/>
            <a:headEnd/>
            <a:tailEnd/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 wrap="none" lIns="91397" tIns="45699" rIns="91397" bIns="45699" anchor="ctr"/>
          <a:lstStyle/>
          <a:p>
            <a:pPr algn="ctr"/>
            <a:r>
              <a:rPr lang="es-CO" sz="4400" b="1" dirty="0" smtClean="0">
                <a:solidFill>
                  <a:srgbClr val="000000"/>
                </a:solidFill>
                <a:latin typeface="Abadi MT Condensed Light" charset="0"/>
              </a:rPr>
              <a:t>¿A quién y hasta </a:t>
            </a:r>
            <a:r>
              <a:rPr lang="es-CO" sz="4400" b="1" dirty="0">
                <a:solidFill>
                  <a:srgbClr val="000000"/>
                </a:solidFill>
                <a:latin typeface="Abadi MT Condensed Light" charset="0"/>
              </a:rPr>
              <a:t>cuándo tratar</a:t>
            </a:r>
            <a:r>
              <a:rPr lang="es-CO" sz="4400" b="1" dirty="0" smtClean="0">
                <a:solidFill>
                  <a:srgbClr val="000000"/>
                </a:solidFill>
                <a:latin typeface="Abadi MT Condensed Light" charset="0"/>
              </a:rPr>
              <a:t>?</a:t>
            </a:r>
            <a:endParaRPr lang="es-CO" sz="4400" b="1" dirty="0">
              <a:solidFill>
                <a:srgbClr val="000000"/>
              </a:solidFill>
              <a:latin typeface="Abadi MT Condense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475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588692"/>
            <a:ext cx="6231462" cy="1811402"/>
          </a:xfrm>
        </p:spPr>
        <p:txBody>
          <a:bodyPr/>
          <a:lstStyle/>
          <a:p>
            <a:r>
              <a:rPr lang="es-MX" sz="3600" i="0" dirty="0">
                <a:latin typeface="Calibri" charset="0"/>
              </a:rPr>
              <a:t>Factores de riesgo de fractura</a:t>
            </a:r>
            <a:endParaRPr lang="en-US" sz="3600" i="0" dirty="0">
              <a:latin typeface="Calibri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2336801" y="2362200"/>
            <a:ext cx="4470400" cy="1754318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lIns="91430" tIns="45716" rIns="91430" bIns="45716" rtlCol="0">
            <a:spAutoFit/>
          </a:bodyPr>
          <a:lstStyle/>
          <a:p>
            <a:pPr marL="342865" indent="-342865">
              <a:buFont typeface="Wingdings" charset="2"/>
              <a:buChar char="ü"/>
            </a:pPr>
            <a:endParaRPr lang="es-CO" sz="110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342865" indent="-342865">
              <a:buFont typeface="Wingdings" charset="2"/>
              <a:buChar char="ü"/>
            </a:pPr>
            <a:r>
              <a:rPr lang="es-CO" dirty="0" smtClean="0">
                <a:solidFill>
                  <a:srgbClr val="000000"/>
                </a:solidFill>
                <a:latin typeface="Arial Rounded MT Bold"/>
                <a:cs typeface="Arial Rounded MT Bold"/>
              </a:rPr>
              <a:t>Edad</a:t>
            </a:r>
          </a:p>
          <a:p>
            <a:endParaRPr lang="es-CO" sz="1600" dirty="0">
              <a:solidFill>
                <a:srgbClr val="000000"/>
              </a:solidFill>
              <a:latin typeface="Arial Rounded MT Bold"/>
              <a:cs typeface="Arial Rounded MT Bold"/>
            </a:endParaRPr>
          </a:p>
          <a:p>
            <a:pPr marL="342865" indent="-342865">
              <a:buFont typeface="Wingdings" charset="2"/>
              <a:buChar char="ü"/>
            </a:pPr>
            <a:r>
              <a:rPr lang="es-CO" dirty="0" smtClean="0">
                <a:solidFill>
                  <a:srgbClr val="000000"/>
                </a:solidFill>
                <a:latin typeface="Arial Rounded MT Bold"/>
                <a:cs typeface="Arial Rounded MT Bold"/>
              </a:rPr>
              <a:t>Baja masa ósea</a:t>
            </a:r>
          </a:p>
          <a:p>
            <a:endParaRPr lang="es-CO" sz="1600" dirty="0">
              <a:solidFill>
                <a:srgbClr val="000000"/>
              </a:solidFill>
              <a:latin typeface="Arial Rounded MT Bold"/>
              <a:cs typeface="Arial Rounded MT Bold"/>
            </a:endParaRPr>
          </a:p>
          <a:p>
            <a:pPr marL="342865" indent="-342865">
              <a:buFont typeface="Wingdings" charset="2"/>
              <a:buChar char="ü"/>
            </a:pPr>
            <a:r>
              <a:rPr lang="es-CO" dirty="0" smtClean="0">
                <a:solidFill>
                  <a:srgbClr val="000000"/>
                </a:solidFill>
                <a:latin typeface="Arial Rounded MT Bold"/>
                <a:cs typeface="Arial Rounded MT Bold"/>
              </a:rPr>
              <a:t>Fractura previa</a:t>
            </a:r>
          </a:p>
          <a:p>
            <a:endParaRPr lang="es-CO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Oval 2"/>
          <p:cNvSpPr>
            <a:spLocks noChangeArrowheads="1"/>
          </p:cNvSpPr>
          <p:nvPr/>
        </p:nvSpPr>
        <p:spPr bwMode="auto">
          <a:xfrm>
            <a:off x="1320800" y="5257807"/>
            <a:ext cx="6299200" cy="1143001"/>
          </a:xfrm>
          <a:prstGeom prst="ellipse">
            <a:avLst/>
          </a:prstGeom>
          <a:solidFill>
            <a:schemeClr val="accent2"/>
          </a:solidFill>
          <a:ln w="9525">
            <a:round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accent2"/>
            </a:extrusionClr>
          </a:sp3d>
        </p:spPr>
        <p:txBody>
          <a:bodyPr wrap="none" lIns="91397" tIns="45699" rIns="91397" bIns="45699" anchor="ctr">
            <a:flatTx/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2235200" y="5562608"/>
            <a:ext cx="4978400" cy="584767"/>
          </a:xfrm>
          <a:prstGeom prst="rect">
            <a:avLst/>
          </a:prstGeom>
          <a:noFill/>
        </p:spPr>
        <p:txBody>
          <a:bodyPr wrap="square" lIns="91430" tIns="45716" rIns="91430" bIns="45716" rtlCol="0">
            <a:spAutoFit/>
          </a:bodyPr>
          <a:lstStyle/>
          <a:p>
            <a:r>
              <a:rPr lang="es-CO" sz="3200" dirty="0">
                <a:solidFill>
                  <a:srgbClr val="FFFFFF"/>
                </a:solidFill>
                <a:latin typeface="Times New Roman"/>
                <a:cs typeface="Times New Roman"/>
              </a:rPr>
              <a:t>¡</a:t>
            </a:r>
            <a:r>
              <a:rPr lang="es-CO" sz="3200" dirty="0" smtClean="0">
                <a:solidFill>
                  <a:srgbClr val="FFFFFF"/>
                </a:solidFill>
                <a:latin typeface="Times New Roman"/>
                <a:cs typeface="Times New Roman"/>
              </a:rPr>
              <a:t>Estratificar Riesgo!</a:t>
            </a:r>
            <a:endParaRPr lang="es-CO" sz="320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grpSp>
        <p:nvGrpSpPr>
          <p:cNvPr id="7" name="Group 7"/>
          <p:cNvGrpSpPr>
            <a:grpSpLocks/>
          </p:cNvGrpSpPr>
          <p:nvPr/>
        </p:nvGrpSpPr>
        <p:grpSpPr bwMode="auto">
          <a:xfrm>
            <a:off x="8686807" y="1288473"/>
            <a:ext cx="3325084" cy="5361710"/>
            <a:chOff x="96" y="1009"/>
            <a:chExt cx="1140" cy="3215"/>
          </a:xfrm>
        </p:grpSpPr>
        <p:pic>
          <p:nvPicPr>
            <p:cNvPr id="8" name="Picture 8" descr="IVA_lat_new"/>
            <p:cNvPicPr>
              <a:picLocks noChangeAspect="1" noChangeArrowheads="1"/>
            </p:cNvPicPr>
            <p:nvPr/>
          </p:nvPicPr>
          <p:blipFill>
            <a:blip r:embed="rId2" cstate="print"/>
            <a:srcRect t="4149" b="3725"/>
            <a:stretch>
              <a:fillRect/>
            </a:stretch>
          </p:blipFill>
          <p:spPr bwMode="auto">
            <a:xfrm>
              <a:off x="96" y="1009"/>
              <a:ext cx="1140" cy="32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Oval 9"/>
            <p:cNvSpPr>
              <a:spLocks noChangeArrowheads="1"/>
            </p:cNvSpPr>
            <p:nvPr/>
          </p:nvSpPr>
          <p:spPr bwMode="auto">
            <a:xfrm>
              <a:off x="288" y="2688"/>
              <a:ext cx="528" cy="528"/>
            </a:xfrm>
            <a:prstGeom prst="ellipse">
              <a:avLst/>
            </a:prstGeom>
            <a:noFill/>
            <a:ln w="31750">
              <a:solidFill>
                <a:srgbClr val="FFFF66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4485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445461"/>
            <a:ext cx="9431862" cy="1811402"/>
          </a:xfrm>
        </p:spPr>
        <p:txBody>
          <a:bodyPr/>
          <a:lstStyle/>
          <a:p>
            <a:r>
              <a:rPr lang="es-CO" sz="3600" i="0" dirty="0">
                <a:latin typeface="Calibri" charset="0"/>
              </a:rPr>
              <a:t>Tratamiento de la Osteoporosis </a:t>
            </a:r>
          </a:p>
          <a:p>
            <a:r>
              <a:rPr lang="es-CO" sz="3600" i="0" dirty="0">
                <a:latin typeface="Calibri" charset="0"/>
              </a:rPr>
              <a:t>Postmenopáusica a largo plazo</a:t>
            </a:r>
            <a:endParaRPr lang="es-ES_tradnl" sz="3600" i="0" dirty="0">
              <a:latin typeface="Calibri" charset="0"/>
            </a:endParaRPr>
          </a:p>
          <a:p>
            <a:endParaRPr lang="en-US" dirty="0"/>
          </a:p>
        </p:txBody>
      </p:sp>
      <p:sp>
        <p:nvSpPr>
          <p:cNvPr id="4" name="Rectángulo 3"/>
          <p:cNvSpPr/>
          <p:nvPr/>
        </p:nvSpPr>
        <p:spPr>
          <a:xfrm>
            <a:off x="812800" y="1752600"/>
            <a:ext cx="10363200" cy="693542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T score lumbar o cuello femoral &lt;-2.5, HC de fractura fragilidad o probabilidad de fractura por FRAX *</a:t>
            </a:r>
            <a:endParaRPr lang="es-ES" sz="1800" b="1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12800" y="2514600"/>
            <a:ext cx="10363200" cy="276996"/>
          </a:xfrm>
          <a:prstGeom prst="rect">
            <a:avLst/>
          </a:prstGeom>
          <a:ln>
            <a:solidFill>
              <a:srgbClr val="FFFFFF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Evaluar causas de osteoporosis secundaria</a:t>
            </a:r>
            <a:endParaRPr lang="es-ES" sz="14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812800" y="2847204"/>
            <a:ext cx="10363200" cy="27699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Corregir deficiencia de Ca/</a:t>
            </a:r>
            <a:r>
              <a:rPr lang="es-ES" sz="1400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Vit</a:t>
            </a:r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D </a:t>
            </a:r>
            <a:endParaRPr lang="es-ES" sz="14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812800" y="3124200"/>
            <a:ext cx="10363200" cy="838200"/>
          </a:xfrm>
          <a:prstGeom prst="rect">
            <a:avLst/>
          </a:prstGeom>
          <a:solidFill>
            <a:srgbClr val="D9D9D9"/>
          </a:solidFill>
          <a:ln w="9525" cmpd="sng"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Recomendar terapia farmacológica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Educación en estilo de vida saludable, prevención, riesgos/beneficios de medicaciones</a:t>
            </a:r>
          </a:p>
          <a:p>
            <a:pPr algn="ctr"/>
            <a:r>
              <a:rPr lang="es-ES" sz="14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</a:t>
            </a:r>
            <a:endParaRPr lang="es-ES" sz="14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812800" y="4114800"/>
            <a:ext cx="5486400" cy="762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NO </a:t>
            </a:r>
            <a:r>
              <a:rPr lang="es-ES" sz="1400" b="1" dirty="0" err="1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Fx</a:t>
            </a:r>
            <a:r>
              <a:rPr lang="es-ES" sz="14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 fragilidad previa o moderado </a:t>
            </a:r>
            <a:r>
              <a:rPr lang="es-ES" sz="1400" b="1" dirty="0" err="1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Rx</a:t>
            </a:r>
            <a:r>
              <a:rPr lang="es-ES" sz="14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de FX**</a:t>
            </a:r>
            <a:endParaRPr lang="es-ES" sz="1400" b="1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6299200" y="4114800"/>
            <a:ext cx="4887779" cy="762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r>
              <a:rPr lang="es-ES" sz="1400" b="1" dirty="0" err="1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Fx</a:t>
            </a:r>
            <a:r>
              <a:rPr lang="es-ES" sz="14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 fragilidad previa o alto </a:t>
            </a:r>
            <a:r>
              <a:rPr lang="es-ES" sz="1400" b="1" dirty="0" err="1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Rx</a:t>
            </a:r>
            <a:r>
              <a:rPr lang="es-ES" sz="14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de FX**</a:t>
            </a:r>
            <a:endParaRPr lang="es-ES" sz="1400" b="1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-508000" y="4572000"/>
            <a:ext cx="12496800" cy="1295400"/>
          </a:xfrm>
          <a:prstGeom prst="rect">
            <a:avLst/>
          </a:prstGeom>
          <a:noFill/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13977" lvl="2"/>
            <a:endParaRPr lang="es-ES" sz="1000" i="1" dirty="0" smtClean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  <a:p>
            <a:pPr marL="913977" lvl="2"/>
            <a:r>
              <a:rPr lang="es-ES" sz="100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* Riesgo a 10 años de </a:t>
            </a:r>
            <a:r>
              <a:rPr lang="es-ES" sz="1000" i="1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Fx</a:t>
            </a:r>
            <a:r>
              <a:rPr lang="es-ES" sz="100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osteoporótica mayor &gt; 20% o de cadera &gt; 3%</a:t>
            </a:r>
          </a:p>
          <a:p>
            <a:pPr marL="913977" lvl="2"/>
            <a:r>
              <a:rPr lang="es-ES" sz="100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** Indicaciones de alto riesgo de </a:t>
            </a:r>
            <a:r>
              <a:rPr lang="es-ES" sz="1000" i="1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Fx</a:t>
            </a:r>
            <a:r>
              <a:rPr lang="es-ES" sz="100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en </a:t>
            </a:r>
            <a:r>
              <a:rPr lang="es-ES" sz="1000" i="1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ptes</a:t>
            </a:r>
            <a:r>
              <a:rPr lang="es-ES" sz="100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con baja DMO: edad avanzada, fragilidad, uso GC, T score muy bajo o alto Rx de caídas</a:t>
            </a:r>
          </a:p>
          <a:p>
            <a:r>
              <a:rPr lang="es-ES" sz="1600" u="sng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r>
              <a:rPr lang="es-ES" sz="16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endParaRPr lang="es-ES" sz="1600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1" name="Rectangle 6"/>
          <p:cNvSpPr/>
          <p:nvPr/>
        </p:nvSpPr>
        <p:spPr>
          <a:xfrm>
            <a:off x="4498109" y="6380205"/>
            <a:ext cx="9245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rgbClr val="000000"/>
                </a:solidFill>
                <a:latin typeface="Helvetica-Bold"/>
                <a:cs typeface="Helvetica Neue Medium"/>
              </a:rPr>
              <a:t>AACE/ACE Postmenopausal Osteoporosi</a:t>
            </a:r>
            <a:r>
              <a:rPr lang="en-US" sz="1200" b="1" dirty="0">
                <a:solidFill>
                  <a:srgbClr val="000000"/>
                </a:solidFill>
                <a:latin typeface="Helvetica-Bold"/>
                <a:cs typeface="Helvetica Neue Medium"/>
              </a:rPr>
              <a:t>s CPG</a:t>
            </a:r>
            <a:r>
              <a:rPr lang="en-US" sz="1100" b="1" dirty="0">
                <a:solidFill>
                  <a:srgbClr val="000000"/>
                </a:solidFill>
                <a:latin typeface="Helvetica-Bold"/>
                <a:cs typeface="Helvetica Neue Medium"/>
              </a:rPr>
              <a:t>, </a:t>
            </a:r>
            <a:r>
              <a:rPr lang="en-US" sz="1100" b="1" i="1" dirty="0" err="1">
                <a:solidFill>
                  <a:srgbClr val="000000"/>
                </a:solidFill>
                <a:latin typeface="Helvetica-BoldOblique"/>
                <a:cs typeface="Helvetica Neue Medium"/>
              </a:rPr>
              <a:t>Endocr</a:t>
            </a:r>
            <a:r>
              <a:rPr lang="en-US" sz="1100" b="1" i="1" dirty="0">
                <a:solidFill>
                  <a:srgbClr val="000000"/>
                </a:solidFill>
                <a:latin typeface="Helvetica-BoldOblique"/>
                <a:cs typeface="Helvetica Neue Medium"/>
              </a:rPr>
              <a:t> </a:t>
            </a:r>
            <a:r>
              <a:rPr lang="en-US" sz="1100" b="1" i="1" dirty="0" err="1">
                <a:solidFill>
                  <a:srgbClr val="000000"/>
                </a:solidFill>
                <a:latin typeface="Helvetica-BoldOblique"/>
                <a:cs typeface="Helvetica Neue Medium"/>
              </a:rPr>
              <a:t>Pract</a:t>
            </a:r>
            <a:r>
              <a:rPr lang="en-US" sz="1100" b="1" i="1" dirty="0">
                <a:solidFill>
                  <a:srgbClr val="000000"/>
                </a:solidFill>
                <a:latin typeface="Helvetica-BoldOblique"/>
                <a:cs typeface="Helvetica Neue Medium"/>
              </a:rPr>
              <a:t>. </a:t>
            </a:r>
            <a:r>
              <a:rPr lang="en-US" sz="1100" b="1" dirty="0" smtClean="0">
                <a:solidFill>
                  <a:srgbClr val="000000"/>
                </a:solidFill>
                <a:latin typeface="Helvetica-Bold"/>
                <a:cs typeface="Helvetica Neue Medium"/>
              </a:rPr>
              <a:t>2016; 22 (</a:t>
            </a:r>
            <a:r>
              <a:rPr lang="en-US" sz="1100" b="1" dirty="0" err="1" smtClean="0">
                <a:solidFill>
                  <a:srgbClr val="000000"/>
                </a:solidFill>
                <a:latin typeface="Helvetica-Bold"/>
                <a:cs typeface="Helvetica Neue Medium"/>
              </a:rPr>
              <a:t>Suppl</a:t>
            </a:r>
            <a:r>
              <a:rPr lang="en-US" sz="1100" b="1" dirty="0" smtClean="0">
                <a:solidFill>
                  <a:srgbClr val="000000"/>
                </a:solidFill>
                <a:latin typeface="Helvetica-Bold"/>
                <a:cs typeface="Helvetica Neue Medium"/>
              </a:rPr>
              <a:t> 4)</a:t>
            </a:r>
            <a:endParaRPr lang="en-US" sz="1100" dirty="0">
              <a:solidFill>
                <a:srgbClr val="000000"/>
              </a:solidFill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33389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210901" y="413548"/>
            <a:ext cx="9653535" cy="1811402"/>
          </a:xfrm>
        </p:spPr>
        <p:txBody>
          <a:bodyPr/>
          <a:lstStyle/>
          <a:p>
            <a:r>
              <a:rPr lang="es-ES" sz="3600" i="0" dirty="0">
                <a:latin typeface="Calibri" charset="0"/>
              </a:rPr>
              <a:t>NO </a:t>
            </a:r>
            <a:r>
              <a:rPr lang="es-ES" sz="3600" i="0" dirty="0" err="1">
                <a:latin typeface="Calibri" charset="0"/>
              </a:rPr>
              <a:t>Fx</a:t>
            </a:r>
            <a:r>
              <a:rPr lang="es-ES" sz="3600" i="0" dirty="0">
                <a:latin typeface="Calibri" charset="0"/>
              </a:rPr>
              <a:t>  fragilidad previa o moderado </a:t>
            </a:r>
            <a:r>
              <a:rPr lang="es-ES" sz="3600" i="0" dirty="0" err="1">
                <a:latin typeface="Calibri" charset="0"/>
              </a:rPr>
              <a:t>Rx</a:t>
            </a:r>
            <a:r>
              <a:rPr lang="es-ES" sz="3600" i="0" dirty="0">
                <a:latin typeface="Calibri" charset="0"/>
              </a:rPr>
              <a:t> de FX**</a:t>
            </a:r>
          </a:p>
          <a:p>
            <a:endParaRPr lang="en-US" dirty="0"/>
          </a:p>
        </p:txBody>
      </p:sp>
      <p:sp>
        <p:nvSpPr>
          <p:cNvPr id="4" name="Rectángulo 3"/>
          <p:cNvSpPr/>
          <p:nvPr/>
        </p:nvSpPr>
        <p:spPr>
          <a:xfrm>
            <a:off x="-551499" y="5794763"/>
            <a:ext cx="13106400" cy="1295400"/>
          </a:xfrm>
          <a:prstGeom prst="rect">
            <a:avLst/>
          </a:prstGeom>
          <a:noFill/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13977" lvl="2"/>
            <a:endParaRPr lang="es-ES" sz="1100" i="1" dirty="0" smtClean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  <a:p>
            <a:pPr marL="913977" lvl="2"/>
            <a:r>
              <a:rPr lang="es-ES" sz="105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 ** Indicaciones de alto riesgo de </a:t>
            </a:r>
            <a:r>
              <a:rPr lang="es-ES" sz="1050" i="1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Fx</a:t>
            </a:r>
            <a:r>
              <a:rPr lang="es-ES" sz="105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en </a:t>
            </a:r>
            <a:r>
              <a:rPr lang="es-ES" sz="1050" i="1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ptes</a:t>
            </a:r>
            <a:r>
              <a:rPr lang="es-ES" sz="105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con baja DMO: edad avanzada, fragilidad, uso GC, T score muy bajo o alto Rx de caídas</a:t>
            </a:r>
          </a:p>
          <a:p>
            <a:pPr marL="913977" lvl="2"/>
            <a:r>
              <a:rPr lang="es-ES" sz="105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 *** Medicamentos listados en orden alfabético</a:t>
            </a:r>
          </a:p>
          <a:p>
            <a:r>
              <a:rPr lang="es-ES" sz="1600" u="sng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r>
              <a:rPr lang="es-ES" sz="16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endParaRPr lang="es-ES" sz="1600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5" name="Rectangle 6"/>
          <p:cNvSpPr/>
          <p:nvPr/>
        </p:nvSpPr>
        <p:spPr>
          <a:xfrm>
            <a:off x="4585855" y="6442463"/>
            <a:ext cx="9245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rgbClr val="000000"/>
                </a:solidFill>
                <a:latin typeface="Helvetica-Bold"/>
                <a:cs typeface="Helvetica Neue Medium"/>
              </a:rPr>
              <a:t>AACE/ACE Postmenopausal Osteoporosi</a:t>
            </a:r>
            <a:r>
              <a:rPr lang="en-US" sz="1200" b="1" dirty="0">
                <a:solidFill>
                  <a:srgbClr val="000000"/>
                </a:solidFill>
                <a:latin typeface="Helvetica-Bold"/>
                <a:cs typeface="Helvetica Neue Medium"/>
              </a:rPr>
              <a:t>s CPG</a:t>
            </a:r>
            <a:r>
              <a:rPr lang="en-US" sz="1100" b="1" dirty="0">
                <a:solidFill>
                  <a:srgbClr val="000000"/>
                </a:solidFill>
                <a:latin typeface="Helvetica-Bold"/>
                <a:cs typeface="Helvetica Neue Medium"/>
              </a:rPr>
              <a:t>, </a:t>
            </a:r>
            <a:r>
              <a:rPr lang="en-US" sz="1100" b="1" i="1" dirty="0" err="1">
                <a:solidFill>
                  <a:srgbClr val="000000"/>
                </a:solidFill>
                <a:latin typeface="Helvetica-BoldOblique"/>
                <a:cs typeface="Helvetica Neue Medium"/>
              </a:rPr>
              <a:t>Endocr</a:t>
            </a:r>
            <a:r>
              <a:rPr lang="en-US" sz="1100" b="1" i="1" dirty="0">
                <a:solidFill>
                  <a:srgbClr val="000000"/>
                </a:solidFill>
                <a:latin typeface="Helvetica-BoldOblique"/>
                <a:cs typeface="Helvetica Neue Medium"/>
              </a:rPr>
              <a:t> </a:t>
            </a:r>
            <a:r>
              <a:rPr lang="en-US" sz="1100" b="1" i="1" dirty="0" err="1">
                <a:solidFill>
                  <a:srgbClr val="000000"/>
                </a:solidFill>
                <a:latin typeface="Helvetica-BoldOblique"/>
                <a:cs typeface="Helvetica Neue Medium"/>
              </a:rPr>
              <a:t>Pract</a:t>
            </a:r>
            <a:r>
              <a:rPr lang="en-US" sz="1100" b="1" i="1" dirty="0">
                <a:solidFill>
                  <a:srgbClr val="000000"/>
                </a:solidFill>
                <a:latin typeface="Helvetica-BoldOblique"/>
                <a:cs typeface="Helvetica Neue Medium"/>
              </a:rPr>
              <a:t>. </a:t>
            </a:r>
            <a:r>
              <a:rPr lang="en-US" sz="1100" b="1" dirty="0" smtClean="0">
                <a:solidFill>
                  <a:srgbClr val="000000"/>
                </a:solidFill>
                <a:latin typeface="Helvetica-Bold"/>
                <a:cs typeface="Helvetica Neue Medium"/>
              </a:rPr>
              <a:t>2016; 22 (</a:t>
            </a:r>
            <a:r>
              <a:rPr lang="en-US" sz="1100" b="1" dirty="0" err="1">
                <a:solidFill>
                  <a:srgbClr val="000000"/>
                </a:solidFill>
                <a:latin typeface="Helvetica-Bold"/>
                <a:cs typeface="Helvetica Neue Medium"/>
              </a:rPr>
              <a:t>Suppl</a:t>
            </a:r>
            <a:r>
              <a:rPr lang="en-US" sz="1100" b="1" dirty="0">
                <a:solidFill>
                  <a:srgbClr val="000000"/>
                </a:solidFill>
                <a:latin typeface="Helvetica-Bold"/>
                <a:cs typeface="Helvetica Neue Medium"/>
              </a:rPr>
              <a:t> 4)</a:t>
            </a:r>
            <a:endParaRPr lang="en-US" sz="1100" dirty="0">
              <a:solidFill>
                <a:srgbClr val="000000"/>
              </a:solidFill>
              <a:cs typeface="Helvetica Neue Medium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812800" y="1295684"/>
            <a:ext cx="10668000" cy="863150"/>
          </a:xfrm>
          <a:prstGeom prst="rect">
            <a:avLst/>
          </a:prstGeom>
          <a:solidFill>
            <a:srgbClr val="D9D9D9"/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Alendronato, Denosumab, </a:t>
            </a:r>
            <a:r>
              <a:rPr lang="es-ES" sz="1600" b="1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Risedronato</a:t>
            </a:r>
            <a:r>
              <a:rPr lang="es-ES" sz="1600" b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,  Zoledrónico</a:t>
            </a: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***</a:t>
            </a:r>
          </a:p>
          <a:p>
            <a:pPr algn="ctr"/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2ª línea: </a:t>
            </a:r>
            <a:r>
              <a:rPr lang="es-ES" sz="1600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Ibandronato</a:t>
            </a: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, </a:t>
            </a:r>
            <a:r>
              <a:rPr lang="es-ES" sz="1600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Raloxifeno</a:t>
            </a:r>
            <a:endParaRPr lang="es-ES" sz="16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812800" y="2224950"/>
            <a:ext cx="10668000" cy="609600"/>
          </a:xfrm>
          <a:prstGeom prst="rect">
            <a:avLst/>
          </a:prstGeom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1600" dirty="0" smtClean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  <a:p>
            <a:pPr algn="ctr"/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Reevalúe cada año la respuesta al tratamiento y el riesgo de fractura</a:t>
            </a:r>
          </a:p>
          <a:p>
            <a:pPr algn="ctr"/>
            <a:r>
              <a:rPr lang="es-ES" sz="16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</a:t>
            </a:r>
            <a:endParaRPr lang="es-ES" sz="1600" dirty="0" smtClean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  <a:p>
            <a:pPr algn="ctr"/>
            <a:endParaRPr lang="es-ES" sz="16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812800" y="2895606"/>
            <a:ext cx="5188903" cy="6095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dirty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- </a:t>
            </a:r>
            <a:r>
              <a:rPr lang="es-ES" sz="14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/estabilidad de DMO </a:t>
            </a:r>
          </a:p>
          <a:p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- Ausencia de fracturas</a:t>
            </a:r>
            <a:endParaRPr lang="es-ES" sz="14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6197600" y="2909858"/>
            <a:ext cx="5283200" cy="60959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s-ES" sz="14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Pérdida ósea activa</a:t>
            </a:r>
          </a:p>
          <a:p>
            <a:pPr marL="171450" indent="-171450">
              <a:buFontTx/>
              <a:buChar char="-"/>
            </a:pPr>
            <a:r>
              <a:rPr lang="es-ES" sz="14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Fracturas recurrentes</a:t>
            </a:r>
            <a:endParaRPr lang="es-ES" sz="1400" b="1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812800" y="3547215"/>
            <a:ext cx="5188901" cy="1133933"/>
          </a:xfrm>
          <a:prstGeom prst="rect">
            <a:avLst/>
          </a:prstGeom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" sz="1400" b="1" dirty="0" err="1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D</a:t>
            </a:r>
            <a:r>
              <a:rPr lang="es-ES" sz="1400" b="1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rug-holiday</a:t>
            </a:r>
            <a:r>
              <a:rPr lang="es-ES" sz="1400" b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:</a:t>
            </a:r>
          </a:p>
          <a:p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    - 5 años de BP oral  </a:t>
            </a:r>
          </a:p>
          <a:p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    - 3 años BF IV </a:t>
            </a:r>
            <a:endParaRPr lang="es-ES" sz="14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6197600" y="3547215"/>
            <a:ext cx="5283200" cy="1123355"/>
          </a:xfrm>
          <a:prstGeom prst="rect">
            <a:avLst/>
          </a:prstGeom>
          <a:solidFill>
            <a:srgbClr val="7F7F7F"/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Evaluar:</a:t>
            </a:r>
          </a:p>
          <a:p>
            <a:r>
              <a:rPr lang="es-ES" sz="14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- adherencia</a:t>
            </a:r>
          </a:p>
          <a:p>
            <a:r>
              <a:rPr lang="es-ES" sz="14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- causas OPS </a:t>
            </a:r>
          </a:p>
          <a:p>
            <a:r>
              <a:rPr lang="es-ES" sz="14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- factores respuesta </a:t>
            </a:r>
            <a:r>
              <a:rPr lang="es-ES" sz="1400" dirty="0" err="1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subóptima</a:t>
            </a:r>
            <a:endParaRPr lang="es-ES" sz="1400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812800" y="4728420"/>
            <a:ext cx="5188903" cy="13273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b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Reinicio tratamiento:</a:t>
            </a:r>
          </a:p>
          <a:p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 - </a:t>
            </a:r>
            <a:r>
              <a:rPr lang="es-ES" sz="1400" dirty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n</a:t>
            </a:r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ueva fractura </a:t>
            </a:r>
          </a:p>
          <a:p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 - caída DMO</a:t>
            </a:r>
          </a:p>
          <a:p>
            <a:r>
              <a:rPr lang="es-ES" sz="1400" dirty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- </a:t>
            </a:r>
            <a:r>
              <a:rPr lang="es-ES" sz="14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MBRO (niveles pre </a:t>
            </a:r>
            <a:r>
              <a:rPr lang="es-ES" sz="1400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Tto</a:t>
            </a:r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) </a:t>
            </a:r>
          </a:p>
          <a:p>
            <a:r>
              <a:rPr lang="es-ES" sz="1400" dirty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r>
              <a:rPr lang="es-ES" sz="14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- criterio de inicio de </a:t>
            </a:r>
            <a:r>
              <a:rPr lang="es-ES" sz="1400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Tto</a:t>
            </a:r>
            <a:endParaRPr lang="es-ES" sz="14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6197600" y="4728420"/>
            <a:ext cx="5283200" cy="1327342"/>
          </a:xfrm>
          <a:prstGeom prst="rect">
            <a:avLst/>
          </a:prstGeom>
          <a:solidFill>
            <a:srgbClr val="7F7F7F"/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s-ES" sz="14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AR oral </a:t>
            </a:r>
            <a:r>
              <a:rPr lang="es-ES" sz="1400" dirty="0" smtClean="0">
                <a:solidFill>
                  <a:srgbClr val="FFFFFF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" sz="14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AR </a:t>
            </a:r>
            <a:r>
              <a:rPr lang="es-ES" sz="14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inyectable </a:t>
            </a:r>
            <a:endParaRPr lang="es-ES" sz="1400" dirty="0" smtClean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  <a:p>
            <a:pPr marL="171450" indent="-171450">
              <a:buFontTx/>
              <a:buChar char="-"/>
            </a:pPr>
            <a:r>
              <a:rPr lang="es-ES" sz="14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AR </a:t>
            </a:r>
            <a:r>
              <a:rPr lang="es-ES" sz="14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inyectable </a:t>
            </a:r>
            <a:r>
              <a:rPr lang="es-ES" sz="1400" dirty="0" smtClean="0">
                <a:solidFill>
                  <a:srgbClr val="FFFFFF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" sz="14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TPTD o en muy alto de </a:t>
            </a:r>
            <a:r>
              <a:rPr lang="es-ES" sz="1400" dirty="0" err="1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Fx</a:t>
            </a:r>
            <a:endParaRPr lang="es-ES" sz="1400" dirty="0" smtClean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  <a:p>
            <a:endParaRPr lang="es-ES" sz="14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589609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 Placeholder 83"/>
          <p:cNvSpPr>
            <a:spLocks noGrp="1"/>
          </p:cNvSpPr>
          <p:nvPr>
            <p:ph type="body" sz="quarter" idx="20"/>
          </p:nvPr>
        </p:nvSpPr>
        <p:spPr>
          <a:xfrm>
            <a:off x="221673" y="588963"/>
            <a:ext cx="9769819" cy="1019096"/>
          </a:xfrm>
        </p:spPr>
        <p:txBody>
          <a:bodyPr rtlCol="0"/>
          <a:lstStyle/>
          <a:p>
            <a:pPr algn="ctr" eaLnBrk="1" hangingPunct="1"/>
            <a:r>
              <a:rPr lang="en-US" sz="3600" i="0" dirty="0" err="1">
                <a:latin typeface="Calibri" charset="0"/>
              </a:rPr>
              <a:t>Suplemento</a:t>
            </a:r>
            <a:r>
              <a:rPr lang="en-US" sz="3600" i="0" dirty="0">
                <a:latin typeface="Calibri" charset="0"/>
              </a:rPr>
              <a:t> de </a:t>
            </a:r>
            <a:r>
              <a:rPr lang="en-US" sz="3600" i="0" dirty="0" err="1">
                <a:latin typeface="Calibri" charset="0"/>
              </a:rPr>
              <a:t>calcio</a:t>
            </a:r>
            <a:r>
              <a:rPr lang="en-US" sz="3600" i="0" dirty="0">
                <a:latin typeface="Calibri" charset="0"/>
              </a:rPr>
              <a:t> y </a:t>
            </a:r>
            <a:r>
              <a:rPr lang="en-US" sz="3600" i="0" dirty="0" err="1">
                <a:latin typeface="Calibri" charset="0"/>
              </a:rPr>
              <a:t>salud</a:t>
            </a:r>
            <a:r>
              <a:rPr lang="en-US" sz="3600" i="0" dirty="0">
                <a:latin typeface="Calibri" charset="0"/>
              </a:rPr>
              <a:t> </a:t>
            </a:r>
            <a:r>
              <a:rPr lang="en-US" sz="3600" i="0" dirty="0" err="1" smtClean="0">
                <a:latin typeface="Calibri" charset="0"/>
              </a:rPr>
              <a:t>ósea</a:t>
            </a:r>
            <a:r>
              <a:rPr lang="en-US" sz="3600" i="0" dirty="0" smtClean="0">
                <a:latin typeface="Calibri" charset="0"/>
              </a:rPr>
              <a:t> ¿</a:t>
            </a:r>
            <a:r>
              <a:rPr lang="en-US" sz="3600" i="0" dirty="0" err="1" smtClean="0">
                <a:latin typeface="Calibri" charset="0"/>
              </a:rPr>
              <a:t>nivel</a:t>
            </a:r>
            <a:r>
              <a:rPr lang="en-US" sz="3600" i="0" dirty="0" smtClean="0">
                <a:latin typeface="Calibri" charset="0"/>
              </a:rPr>
              <a:t> </a:t>
            </a:r>
            <a:r>
              <a:rPr lang="en-US" sz="3600" i="0" dirty="0" err="1">
                <a:latin typeface="Calibri" charset="0"/>
              </a:rPr>
              <a:t>mínimo</a:t>
            </a:r>
            <a:r>
              <a:rPr lang="en-US" sz="3600" i="0" dirty="0">
                <a:latin typeface="Calibri" charset="0"/>
              </a:rPr>
              <a:t>?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571751"/>
            <a:ext cx="6417733" cy="30718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11 CuadroTexto"/>
          <p:cNvSpPr txBox="1">
            <a:spLocks noChangeArrowheads="1"/>
          </p:cNvSpPr>
          <p:nvPr/>
        </p:nvSpPr>
        <p:spPr bwMode="auto">
          <a:xfrm>
            <a:off x="2095501" y="1857375"/>
            <a:ext cx="680297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El </a:t>
            </a:r>
            <a:r>
              <a:rPr lang="en-US" sz="2000" dirty="0" err="1">
                <a:solidFill>
                  <a:srgbClr val="000000"/>
                </a:solidFill>
                <a:latin typeface="Calibri" charset="0"/>
              </a:rPr>
              <a:t>secreto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alibri" charset="0"/>
              </a:rPr>
              <a:t>está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 en </a:t>
            </a:r>
            <a:r>
              <a:rPr lang="en-US" sz="2000" dirty="0" err="1">
                <a:solidFill>
                  <a:srgbClr val="000000"/>
                </a:solidFill>
                <a:latin typeface="Calibri" charset="0"/>
              </a:rPr>
              <a:t>evitar</a:t>
            </a:r>
            <a:r>
              <a:rPr lang="en-US" sz="2000" dirty="0">
                <a:solidFill>
                  <a:srgbClr val="000000"/>
                </a:solidFill>
                <a:latin typeface="Calibri" charset="0"/>
              </a:rPr>
              <a:t> el </a:t>
            </a:r>
            <a:r>
              <a:rPr lang="en-US" b="1" i="1" dirty="0">
                <a:solidFill>
                  <a:srgbClr val="000000"/>
                </a:solidFill>
                <a:latin typeface="Calibri" charset="0"/>
              </a:rPr>
              <a:t>BALANCE </a:t>
            </a:r>
            <a:r>
              <a:rPr lang="en-US" b="1" i="1" dirty="0" smtClean="0">
                <a:solidFill>
                  <a:srgbClr val="000000"/>
                </a:solidFill>
                <a:latin typeface="Calibri" charset="0"/>
              </a:rPr>
              <a:t>CÁLCICO </a:t>
            </a:r>
            <a:r>
              <a:rPr lang="en-US" b="1" i="1" dirty="0">
                <a:solidFill>
                  <a:srgbClr val="000000"/>
                </a:solidFill>
                <a:latin typeface="Calibri" charset="0"/>
              </a:rPr>
              <a:t>NEGATIVO</a:t>
            </a:r>
            <a:endParaRPr lang="en-US" sz="2000" b="1" i="1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6" name="3 CuadroTexto"/>
          <p:cNvSpPr txBox="1">
            <a:spLocks noChangeArrowheads="1"/>
          </p:cNvSpPr>
          <p:nvPr/>
        </p:nvSpPr>
        <p:spPr bwMode="auto">
          <a:xfrm>
            <a:off x="7105651" y="3375025"/>
            <a:ext cx="3322093" cy="1200328"/>
          </a:xfrm>
          <a:prstGeom prst="rect">
            <a:avLst/>
          </a:prstGeom>
          <a:noFill/>
          <a:ln w="19050" cmpd="sng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 err="1">
                <a:solidFill>
                  <a:srgbClr val="000000"/>
                </a:solidFill>
                <a:latin typeface="Calibri" charset="0"/>
              </a:rPr>
              <a:t>Mínimo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:           </a:t>
            </a:r>
            <a:r>
              <a:rPr lang="en-US" b="1" dirty="0">
                <a:solidFill>
                  <a:srgbClr val="000000"/>
                </a:solidFill>
                <a:latin typeface="Calibri" charset="0"/>
              </a:rPr>
              <a:t>520 mg</a:t>
            </a:r>
            <a:r>
              <a:rPr lang="en-US" b="1" dirty="0" smtClean="0">
                <a:solidFill>
                  <a:srgbClr val="000000"/>
                </a:solidFill>
                <a:latin typeface="Calibri" charset="0"/>
              </a:rPr>
              <a:t>/d</a:t>
            </a:r>
            <a:endParaRPr lang="en-US" b="1" dirty="0">
              <a:solidFill>
                <a:srgbClr val="000000"/>
              </a:solidFill>
              <a:latin typeface="Calibri" charset="0"/>
            </a:endParaRPr>
          </a:p>
          <a:p>
            <a:pPr eaLnBrk="1" hangingPunct="1"/>
            <a:endParaRPr lang="en-US" dirty="0">
              <a:solidFill>
                <a:srgbClr val="000000"/>
              </a:solidFill>
              <a:latin typeface="Calibri" charset="0"/>
            </a:endParaRPr>
          </a:p>
          <a:p>
            <a:pPr eaLnBrk="1" hangingPunct="1"/>
            <a:r>
              <a:rPr lang="en-US" dirty="0" err="1">
                <a:solidFill>
                  <a:srgbClr val="000000"/>
                </a:solidFill>
                <a:latin typeface="Calibri" charset="0"/>
              </a:rPr>
              <a:t>Nivel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" charset="0"/>
              </a:rPr>
              <a:t>crítico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:     </a:t>
            </a:r>
            <a:r>
              <a:rPr lang="en-US" b="1" dirty="0">
                <a:solidFill>
                  <a:srgbClr val="000000"/>
                </a:solidFill>
                <a:latin typeface="Calibri" charset="0"/>
              </a:rPr>
              <a:t>400 mg</a:t>
            </a:r>
            <a:r>
              <a:rPr lang="en-US" b="1" dirty="0" smtClean="0">
                <a:solidFill>
                  <a:srgbClr val="000000"/>
                </a:solidFill>
                <a:latin typeface="Calibri" charset="0"/>
              </a:rPr>
              <a:t>/d</a:t>
            </a:r>
            <a:endParaRPr lang="en-US" b="1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8" name="4 Rectángulo"/>
          <p:cNvSpPr>
            <a:spLocks noChangeArrowheads="1"/>
          </p:cNvSpPr>
          <p:nvPr/>
        </p:nvSpPr>
        <p:spPr bwMode="auto">
          <a:xfrm>
            <a:off x="124691" y="5896275"/>
            <a:ext cx="121920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200" b="1" dirty="0" err="1" smtClean="0">
                <a:solidFill>
                  <a:srgbClr val="000000"/>
                </a:solidFill>
                <a:latin typeface="Calibri" charset="0"/>
              </a:rPr>
              <a:t>Matkovic</a:t>
            </a:r>
            <a:r>
              <a:rPr lang="en-US" sz="1200" b="1" dirty="0">
                <a:solidFill>
                  <a:srgbClr val="000000"/>
                </a:solidFill>
                <a:latin typeface="Calibri" charset="0"/>
              </a:rPr>
              <a:t>, V. &amp; Heaney, R.P.</a:t>
            </a:r>
            <a:r>
              <a:rPr lang="en-US" sz="1200" dirty="0">
                <a:solidFill>
                  <a:srgbClr val="000000"/>
                </a:solidFill>
                <a:latin typeface="Calibri" charset="0"/>
              </a:rPr>
              <a:t> 1992. Calcium balance during Human growth: evidence for threshold behavior. </a:t>
            </a:r>
            <a:r>
              <a:rPr lang="en-US" sz="1200" i="1" dirty="0">
                <a:solidFill>
                  <a:srgbClr val="000000"/>
                </a:solidFill>
                <a:latin typeface="Calibri" charset="0"/>
              </a:rPr>
              <a:t>Am. J. </a:t>
            </a:r>
            <a:r>
              <a:rPr lang="en-US" sz="1200" i="1" dirty="0" err="1">
                <a:solidFill>
                  <a:srgbClr val="000000"/>
                </a:solidFill>
                <a:latin typeface="Calibri" charset="0"/>
              </a:rPr>
              <a:t>Clin</a:t>
            </a:r>
            <a:r>
              <a:rPr lang="en-US" sz="1200" i="1" dirty="0">
                <a:solidFill>
                  <a:srgbClr val="000000"/>
                </a:solidFill>
                <a:latin typeface="Calibri" charset="0"/>
              </a:rPr>
              <a:t>. </a:t>
            </a:r>
            <a:r>
              <a:rPr lang="en-US" sz="1200" i="1" dirty="0" err="1">
                <a:solidFill>
                  <a:srgbClr val="000000"/>
                </a:solidFill>
                <a:latin typeface="Calibri" charset="0"/>
              </a:rPr>
              <a:t>Nutr</a:t>
            </a:r>
            <a:r>
              <a:rPr lang="en-US" sz="1200" i="1" dirty="0">
                <a:solidFill>
                  <a:srgbClr val="000000"/>
                </a:solidFill>
                <a:latin typeface="Calibri" charset="0"/>
              </a:rPr>
              <a:t>.,</a:t>
            </a:r>
            <a:r>
              <a:rPr lang="en-US" sz="1200" dirty="0">
                <a:solidFill>
                  <a:srgbClr val="000000"/>
                </a:solidFill>
                <a:latin typeface="Calibri" charset="0"/>
              </a:rPr>
              <a:t> 55: 992-996.</a:t>
            </a:r>
            <a:endParaRPr lang="en-US" sz="1200" b="1" dirty="0">
              <a:solidFill>
                <a:srgbClr val="000000"/>
              </a:solidFill>
              <a:latin typeface="Calibri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b="1" dirty="0" smtClean="0">
                <a:solidFill>
                  <a:srgbClr val="000000"/>
                </a:solidFill>
                <a:latin typeface="Calibri" charset="0"/>
              </a:rPr>
              <a:t>Mitchell</a:t>
            </a:r>
            <a:r>
              <a:rPr lang="en-US" sz="1200" b="1" dirty="0">
                <a:solidFill>
                  <a:srgbClr val="000000"/>
                </a:solidFill>
                <a:latin typeface="Calibri" charset="0"/>
              </a:rPr>
              <a:t>, H.H. &amp; Curzon, E.G.</a:t>
            </a:r>
            <a:r>
              <a:rPr lang="en-US" sz="1200" dirty="0">
                <a:solidFill>
                  <a:srgbClr val="000000"/>
                </a:solidFill>
                <a:latin typeface="Calibri" charset="0"/>
              </a:rPr>
              <a:t> 1939. The dietary requirements of calcium and its significance. </a:t>
            </a:r>
            <a:r>
              <a:rPr lang="en-US" sz="1200" dirty="0" err="1">
                <a:solidFill>
                  <a:srgbClr val="000000"/>
                </a:solidFill>
                <a:latin typeface="Calibri" charset="0"/>
              </a:rPr>
              <a:t>Actualites</a:t>
            </a:r>
            <a:r>
              <a:rPr lang="en-US" sz="1200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libri" charset="0"/>
              </a:rPr>
              <a:t>Scientifique</a:t>
            </a:r>
            <a:r>
              <a:rPr lang="en-US" sz="1200" dirty="0">
                <a:solidFill>
                  <a:srgbClr val="000000"/>
                </a:solidFill>
                <a:latin typeface="Calibri" charset="0"/>
              </a:rPr>
              <a:t> et </a:t>
            </a:r>
            <a:r>
              <a:rPr lang="en-US" sz="1200" dirty="0" err="1">
                <a:solidFill>
                  <a:srgbClr val="000000"/>
                </a:solidFill>
                <a:latin typeface="Calibri" charset="0"/>
              </a:rPr>
              <a:t>Industrielles</a:t>
            </a:r>
            <a:r>
              <a:rPr lang="en-US" sz="1200" dirty="0">
                <a:solidFill>
                  <a:srgbClr val="000000"/>
                </a:solidFill>
                <a:latin typeface="Calibri" charset="0"/>
              </a:rPr>
              <a:t> No. 771. p.36-101. Paris: Hermann.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="1" dirty="0" err="1" smtClean="0">
                <a:solidFill>
                  <a:srgbClr val="000000"/>
                </a:solidFill>
                <a:latin typeface="Calibri" charset="0"/>
              </a:rPr>
              <a:t>Hegsted</a:t>
            </a:r>
            <a:r>
              <a:rPr lang="en-US" sz="1200" b="1" dirty="0">
                <a:solidFill>
                  <a:srgbClr val="000000"/>
                </a:solidFill>
                <a:latin typeface="Calibri" charset="0"/>
              </a:rPr>
              <a:t>, J.M., </a:t>
            </a:r>
            <a:r>
              <a:rPr lang="en-US" sz="1200" b="1" dirty="0" err="1">
                <a:solidFill>
                  <a:srgbClr val="000000"/>
                </a:solidFill>
                <a:latin typeface="Calibri" charset="0"/>
              </a:rPr>
              <a:t>Moscoso</a:t>
            </a:r>
            <a:r>
              <a:rPr lang="en-US" sz="1200" b="1" dirty="0">
                <a:solidFill>
                  <a:srgbClr val="000000"/>
                </a:solidFill>
                <a:latin typeface="Calibri" charset="0"/>
              </a:rPr>
              <a:t>, I. &amp; </a:t>
            </a:r>
            <a:r>
              <a:rPr lang="en-US" sz="1200" b="1" dirty="0" err="1">
                <a:solidFill>
                  <a:srgbClr val="000000"/>
                </a:solidFill>
                <a:latin typeface="Calibri" charset="0"/>
              </a:rPr>
              <a:t>Collazos</a:t>
            </a:r>
            <a:r>
              <a:rPr lang="en-US" sz="1200" b="1" dirty="0">
                <a:solidFill>
                  <a:srgbClr val="000000"/>
                </a:solidFill>
                <a:latin typeface="Calibri" charset="0"/>
              </a:rPr>
              <a:t>, C.H.C.</a:t>
            </a:r>
            <a:r>
              <a:rPr lang="en-US" sz="1200" dirty="0">
                <a:solidFill>
                  <a:srgbClr val="000000"/>
                </a:solidFill>
                <a:latin typeface="Calibri" charset="0"/>
              </a:rPr>
              <a:t> 1952. Study of minimum calcium requirements by adult men. </a:t>
            </a:r>
            <a:r>
              <a:rPr lang="en-US" sz="1200" i="1" dirty="0">
                <a:solidFill>
                  <a:srgbClr val="000000"/>
                </a:solidFill>
                <a:latin typeface="Calibri" charset="0"/>
              </a:rPr>
              <a:t>J. </a:t>
            </a:r>
            <a:r>
              <a:rPr lang="en-US" sz="1200" i="1" dirty="0" err="1">
                <a:solidFill>
                  <a:srgbClr val="000000"/>
                </a:solidFill>
                <a:latin typeface="Calibri" charset="0"/>
              </a:rPr>
              <a:t>Nutr</a:t>
            </a:r>
            <a:r>
              <a:rPr lang="en-US" sz="1200" i="1" dirty="0">
                <a:solidFill>
                  <a:srgbClr val="000000"/>
                </a:solidFill>
                <a:latin typeface="Calibri" charset="0"/>
              </a:rPr>
              <a:t>.,</a:t>
            </a:r>
            <a:r>
              <a:rPr lang="en-US" sz="1200" dirty="0">
                <a:solidFill>
                  <a:srgbClr val="000000"/>
                </a:solidFill>
                <a:latin typeface="Calibri" charset="0"/>
              </a:rPr>
              <a:t> 46:181-201.</a:t>
            </a:r>
          </a:p>
        </p:txBody>
      </p:sp>
    </p:spTree>
    <p:extLst>
      <p:ext uri="{BB962C8B-B14F-4D97-AF65-F5344CB8AC3E}">
        <p14:creationId xmlns:p14="http://schemas.microsoft.com/office/powerpoint/2010/main" val="10339360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build="p"/>
      <p:bldP spid="5" grpId="0"/>
      <p:bldP spid="6" grpId="0" animBg="1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416269"/>
            <a:ext cx="8711426" cy="1811402"/>
          </a:xfrm>
        </p:spPr>
        <p:txBody>
          <a:bodyPr/>
          <a:lstStyle/>
          <a:p>
            <a:r>
              <a:rPr lang="es-ES" sz="3600" i="0" dirty="0" err="1">
                <a:latin typeface="Calibri" charset="0"/>
              </a:rPr>
              <a:t>Fx</a:t>
            </a:r>
            <a:r>
              <a:rPr lang="es-ES" sz="3600" i="0" dirty="0">
                <a:latin typeface="Calibri" charset="0"/>
              </a:rPr>
              <a:t> fragilidad previa o alto </a:t>
            </a:r>
            <a:r>
              <a:rPr lang="es-ES" sz="3600" i="0" dirty="0" err="1">
                <a:latin typeface="Calibri" charset="0"/>
              </a:rPr>
              <a:t>Rx</a:t>
            </a:r>
            <a:r>
              <a:rPr lang="es-ES" sz="3600" i="0" dirty="0">
                <a:latin typeface="Calibri" charset="0"/>
              </a:rPr>
              <a:t> de FX**</a:t>
            </a:r>
          </a:p>
          <a:p>
            <a:endParaRPr lang="en-US" dirty="0"/>
          </a:p>
        </p:txBody>
      </p:sp>
      <p:sp>
        <p:nvSpPr>
          <p:cNvPr id="4" name="Rectángulo 3"/>
          <p:cNvSpPr/>
          <p:nvPr/>
        </p:nvSpPr>
        <p:spPr>
          <a:xfrm>
            <a:off x="652389" y="1295400"/>
            <a:ext cx="10625211" cy="762000"/>
          </a:xfrm>
          <a:prstGeom prst="rect">
            <a:avLst/>
          </a:prstGeom>
          <a:solidFill>
            <a:srgbClr val="D9D9D9"/>
          </a:solidFill>
          <a:ln>
            <a:solidFill>
              <a:srgbClr val="FFFFFF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Denosumab, Teriparatide, Zoledrónico</a:t>
            </a: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***</a:t>
            </a:r>
          </a:p>
          <a:p>
            <a:pPr algn="ctr"/>
            <a:r>
              <a:rPr lang="es-ES" sz="1600" dirty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2ª línea: </a:t>
            </a: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Alendronato, </a:t>
            </a:r>
            <a:r>
              <a:rPr lang="es-ES" sz="1600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Risedronato</a:t>
            </a:r>
            <a:endParaRPr lang="es-ES" sz="16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674420" y="2209800"/>
            <a:ext cx="10603185" cy="6096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00" dirty="0" smtClean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  <a:p>
            <a:pPr algn="ctr"/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Reevalúe </a:t>
            </a:r>
            <a:r>
              <a:rPr lang="es-ES" sz="1600" dirty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cada año la </a:t>
            </a: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respuesta al tratamiento y </a:t>
            </a:r>
            <a:r>
              <a:rPr lang="es-ES" sz="1600" dirty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el </a:t>
            </a: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riesgo de fractura</a:t>
            </a:r>
          </a:p>
          <a:p>
            <a:pPr algn="ctr"/>
            <a:r>
              <a:rPr lang="es-ES" sz="160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</a:t>
            </a:r>
            <a:endParaRPr lang="es-ES" sz="16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  <a:p>
            <a:pPr algn="ctr"/>
            <a:endParaRPr lang="es-ES" sz="16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609605" y="3048000"/>
            <a:ext cx="3979041" cy="762000"/>
          </a:xfrm>
          <a:prstGeom prst="rect">
            <a:avLst/>
          </a:prstGeom>
          <a:ln>
            <a:solidFill>
              <a:srgbClr val="FFFFFF"/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b="1" dirty="0" err="1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Denosumab</a:t>
            </a:r>
            <a:endParaRPr lang="es-ES" sz="1200" b="1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4455644" y="3048000"/>
            <a:ext cx="3381137" cy="76014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Teriparatide (24m)</a:t>
            </a:r>
            <a:endParaRPr lang="es-ES" sz="1800" b="1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7707774" y="3046208"/>
            <a:ext cx="3569825" cy="763799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b="1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Ácido</a:t>
            </a:r>
          </a:p>
          <a:p>
            <a:pPr algn="ctr"/>
            <a:r>
              <a:rPr lang="es-ES" sz="1800" b="1" dirty="0" err="1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zoledrónico</a:t>
            </a:r>
            <a:endParaRPr lang="es-ES" sz="1800" b="1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609600" y="3962400"/>
            <a:ext cx="3962400" cy="1447800"/>
          </a:xfrm>
          <a:prstGeom prst="rect">
            <a:avLst/>
          </a:prstGeom>
          <a:solidFill>
            <a:srgbClr val="D9D9D9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- Continuar tratamiento, ó </a:t>
            </a:r>
          </a:p>
          <a:p>
            <a:pPr marL="285750" indent="-285750">
              <a:buFontTx/>
              <a:buChar char="-"/>
            </a:pP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(+) TPTD si: </a:t>
            </a:r>
          </a:p>
          <a:p>
            <a:pPr marL="742738" lvl="1" indent="-285750">
              <a:buFont typeface="Arial"/>
              <a:buChar char="•"/>
            </a:pP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pérdida DMO, ó</a:t>
            </a:r>
          </a:p>
          <a:p>
            <a:pPr marL="742738" lvl="1" indent="-285750">
              <a:buFont typeface="Arial"/>
              <a:buChar char="•"/>
            </a:pPr>
            <a:r>
              <a:rPr lang="es-ES" sz="1600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Fxs</a:t>
            </a: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recurrentes </a:t>
            </a:r>
            <a:endParaRPr lang="es-ES" sz="16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4456580" y="3962400"/>
            <a:ext cx="3366625" cy="1447800"/>
          </a:xfrm>
          <a:prstGeom prst="rect">
            <a:avLst/>
          </a:prstGeom>
          <a:solidFill>
            <a:srgbClr val="D9D9D9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- Terapia secuencial con  AR</a:t>
            </a:r>
            <a:endParaRPr lang="es-ES" sz="16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7707774" y="3962400"/>
            <a:ext cx="3569825" cy="1447800"/>
          </a:xfrm>
          <a:prstGeom prst="rect">
            <a:avLst/>
          </a:prstGeom>
          <a:solidFill>
            <a:srgbClr val="D9D9D9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- Estable: continuar 6a****</a:t>
            </a:r>
          </a:p>
          <a:p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- Pérdida </a:t>
            </a:r>
            <a:r>
              <a:rPr lang="es-ES" sz="1600" dirty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DMO o fracturas </a:t>
            </a: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recurrentes: </a:t>
            </a:r>
            <a:r>
              <a:rPr lang="es-ES" sz="160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" sz="1600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TPTD </a:t>
            </a:r>
            <a:endParaRPr lang="es-ES" sz="1600" dirty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-609600" y="5181600"/>
            <a:ext cx="14009504" cy="1295400"/>
          </a:xfrm>
          <a:prstGeom prst="rect">
            <a:avLst/>
          </a:prstGeom>
          <a:noFill/>
          <a:ln w="3175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13977" lvl="2"/>
            <a:endParaRPr lang="es-ES" sz="1100" i="1" dirty="0" smtClean="0">
              <a:solidFill>
                <a:srgbClr val="000000"/>
              </a:solidFill>
              <a:latin typeface="Helvetica Neue Medium"/>
              <a:ea typeface="Helvetica Neue Medium"/>
              <a:cs typeface="Helvetica Neue Medium"/>
            </a:endParaRPr>
          </a:p>
          <a:p>
            <a:pPr marL="913977" lvl="2"/>
            <a:r>
              <a:rPr lang="es-ES" sz="110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*** Medicamentos listados en orden alfabético</a:t>
            </a:r>
          </a:p>
          <a:p>
            <a:pPr marL="913977" lvl="2"/>
            <a:r>
              <a:rPr lang="es-ES" sz="110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**** Considere </a:t>
            </a:r>
            <a:r>
              <a:rPr lang="es-ES" sz="1100" i="1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drug</a:t>
            </a:r>
            <a:r>
              <a:rPr lang="es-ES" sz="110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r>
              <a:rPr lang="es-ES" sz="1100" i="1" dirty="0" err="1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holiday</a:t>
            </a:r>
            <a:r>
              <a:rPr lang="es-ES" sz="1100" i="1" dirty="0" smtClean="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</a:rPr>
              <a:t> después de 6 años ZOL IV.</a:t>
            </a:r>
          </a:p>
          <a:p>
            <a:r>
              <a:rPr lang="es-ES" sz="1600" u="sng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r>
              <a:rPr lang="es-ES" sz="1600" dirty="0" smtClean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</a:rPr>
              <a:t> </a:t>
            </a:r>
            <a:endParaRPr lang="es-ES" sz="1600" dirty="0">
              <a:solidFill>
                <a:srgbClr val="FFFFFF"/>
              </a:solidFill>
              <a:latin typeface="Helvetica Neue Medium"/>
              <a:ea typeface="Helvetica Neue Medium"/>
              <a:cs typeface="Helvetica Neue Medium"/>
            </a:endParaRPr>
          </a:p>
        </p:txBody>
      </p:sp>
      <p:sp>
        <p:nvSpPr>
          <p:cNvPr id="13" name="Rectangle 6"/>
          <p:cNvSpPr/>
          <p:nvPr/>
        </p:nvSpPr>
        <p:spPr>
          <a:xfrm>
            <a:off x="4802142" y="6393238"/>
            <a:ext cx="9245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rgbClr val="000000"/>
                </a:solidFill>
                <a:latin typeface="Helvetica-Bold"/>
                <a:cs typeface="Helvetica Neue Medium"/>
              </a:rPr>
              <a:t>AACE/ACE Postmenopausal Osteoporosi</a:t>
            </a:r>
            <a:r>
              <a:rPr lang="en-US" sz="1200" b="1" dirty="0">
                <a:solidFill>
                  <a:srgbClr val="000000"/>
                </a:solidFill>
                <a:latin typeface="Helvetica-Bold"/>
                <a:cs typeface="Helvetica Neue Medium"/>
              </a:rPr>
              <a:t>s CPG</a:t>
            </a:r>
            <a:r>
              <a:rPr lang="en-US" sz="1100" b="1" dirty="0">
                <a:solidFill>
                  <a:srgbClr val="000000"/>
                </a:solidFill>
                <a:latin typeface="Helvetica-Bold"/>
                <a:cs typeface="Helvetica Neue Medium"/>
              </a:rPr>
              <a:t>, </a:t>
            </a:r>
            <a:r>
              <a:rPr lang="en-US" sz="1100" b="1" i="1" dirty="0" err="1">
                <a:solidFill>
                  <a:srgbClr val="000000"/>
                </a:solidFill>
                <a:latin typeface="Helvetica-BoldOblique"/>
                <a:cs typeface="Helvetica Neue Medium"/>
              </a:rPr>
              <a:t>Endocr</a:t>
            </a:r>
            <a:r>
              <a:rPr lang="en-US" sz="1100" b="1" i="1" dirty="0">
                <a:solidFill>
                  <a:srgbClr val="000000"/>
                </a:solidFill>
                <a:latin typeface="Helvetica-BoldOblique"/>
                <a:cs typeface="Helvetica Neue Medium"/>
              </a:rPr>
              <a:t> </a:t>
            </a:r>
            <a:r>
              <a:rPr lang="en-US" sz="1100" b="1" i="1" dirty="0" err="1">
                <a:solidFill>
                  <a:srgbClr val="000000"/>
                </a:solidFill>
                <a:latin typeface="Helvetica-BoldOblique"/>
                <a:cs typeface="Helvetica Neue Medium"/>
              </a:rPr>
              <a:t>Pract</a:t>
            </a:r>
            <a:r>
              <a:rPr lang="en-US" sz="1100" b="1" i="1" dirty="0">
                <a:solidFill>
                  <a:srgbClr val="000000"/>
                </a:solidFill>
                <a:latin typeface="Helvetica-BoldOblique"/>
                <a:cs typeface="Helvetica Neue Medium"/>
              </a:rPr>
              <a:t>. </a:t>
            </a:r>
            <a:r>
              <a:rPr lang="en-US" sz="1100" b="1" dirty="0" smtClean="0">
                <a:solidFill>
                  <a:srgbClr val="000000"/>
                </a:solidFill>
                <a:latin typeface="Helvetica-Bold"/>
                <a:cs typeface="Helvetica Neue Medium"/>
              </a:rPr>
              <a:t>2016; 22 (</a:t>
            </a:r>
            <a:r>
              <a:rPr lang="en-US" sz="1100" b="1" dirty="0" err="1">
                <a:solidFill>
                  <a:srgbClr val="000000"/>
                </a:solidFill>
                <a:latin typeface="Helvetica-Bold"/>
                <a:cs typeface="Helvetica Neue Medium"/>
              </a:rPr>
              <a:t>Suppl</a:t>
            </a:r>
            <a:r>
              <a:rPr lang="en-US" sz="1100" b="1" dirty="0">
                <a:solidFill>
                  <a:srgbClr val="000000"/>
                </a:solidFill>
                <a:latin typeface="Helvetica-Bold"/>
                <a:cs typeface="Helvetica Neue Medium"/>
              </a:rPr>
              <a:t> 4)</a:t>
            </a:r>
            <a:endParaRPr lang="en-US" sz="1100" dirty="0">
              <a:solidFill>
                <a:srgbClr val="000000"/>
              </a:solidFill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6196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688109" y="737522"/>
            <a:ext cx="10363200" cy="656576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793" tIns="50793" rIns="50793" bIns="50793" numCol="1" spcCol="38094" rtlCol="0" anchor="ctr">
            <a:spAutoFit/>
          </a:bodyPr>
          <a:lstStyle/>
          <a:p>
            <a:pPr algn="ctr" defTabSz="584110" fontAlgn="auto" hangingPunct="0">
              <a:spcBef>
                <a:spcPts val="0"/>
              </a:spcBef>
              <a:spcAft>
                <a:spcPts val="0"/>
              </a:spcAft>
            </a:pPr>
            <a:r>
              <a:rPr lang="es-CO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Optimizando el manejo de la Osteoporosis</a:t>
            </a:r>
          </a:p>
          <a:p>
            <a:pPr algn="ctr" defTabSz="584110" fontAlgn="auto" hangingPunct="0">
              <a:spcBef>
                <a:spcPts val="0"/>
              </a:spcBef>
              <a:spcAft>
                <a:spcPts val="0"/>
              </a:spcAft>
            </a:pPr>
            <a:r>
              <a:rPr lang="es-CO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s-CO" b="1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corto </a:t>
            </a:r>
            <a:r>
              <a:rPr lang="es-CO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 largo plazo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345382" y="6076658"/>
            <a:ext cx="6400800" cy="9028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795" tIns="50795" rIns="50795" bIns="50795" numCol="1" spcCol="38096" rtlCol="0" anchor="ctr">
            <a:spAutoFit/>
          </a:bodyPr>
          <a:lstStyle/>
          <a:p>
            <a:pPr algn="just" defTabSz="584140" fontAlgn="auto" hangingPunct="0">
              <a:spcBef>
                <a:spcPts val="0"/>
              </a:spcBef>
              <a:spcAft>
                <a:spcPts val="0"/>
              </a:spcAft>
            </a:pPr>
            <a:r>
              <a:rPr lang="es-CO" sz="1200" dirty="0" smtClean="0">
                <a:solidFill>
                  <a:srgbClr val="000000"/>
                </a:solidFill>
                <a:latin typeface="Times New Roman"/>
                <a:ea typeface="Helvetica Neue"/>
                <a:cs typeface="Times New Roman"/>
                <a:sym typeface="Helvetica Neue"/>
              </a:rPr>
              <a:t>Adaptado y modificado de:</a:t>
            </a:r>
          </a:p>
          <a:p>
            <a:pPr algn="just" defTabSz="584140" fontAlgn="auto" hangingPunct="0">
              <a:spcBef>
                <a:spcPts val="0"/>
              </a:spcBef>
              <a:spcAft>
                <a:spcPts val="0"/>
              </a:spcAft>
            </a:pPr>
            <a:r>
              <a:rPr lang="es-CO" sz="1200" dirty="0" smtClean="0">
                <a:solidFill>
                  <a:srgbClr val="000000"/>
                </a:solidFill>
                <a:latin typeface="Times New Roman"/>
                <a:ea typeface="Helvetica Neue"/>
                <a:cs typeface="Times New Roman"/>
                <a:sym typeface="Helvetica Neue"/>
              </a:rPr>
              <a:t>1.  Ferrari </a:t>
            </a:r>
            <a:r>
              <a:rPr lang="es-CO" sz="1200" dirty="0">
                <a:solidFill>
                  <a:srgbClr val="000000"/>
                </a:solidFill>
                <a:latin typeface="Times New Roman"/>
                <a:ea typeface="Helvetica Neue"/>
                <a:cs typeface="Times New Roman"/>
                <a:sym typeface="Helvetica Neue"/>
              </a:rPr>
              <a:t>S. IOF, Florencia Abr </a:t>
            </a:r>
            <a:r>
              <a:rPr lang="es-CO" sz="1200" dirty="0" smtClean="0">
                <a:solidFill>
                  <a:srgbClr val="000000"/>
                </a:solidFill>
                <a:latin typeface="Times New Roman"/>
                <a:ea typeface="Helvetica Neue"/>
                <a:cs typeface="Times New Roman"/>
                <a:sym typeface="Helvetica Neue"/>
              </a:rPr>
              <a:t>2017</a:t>
            </a:r>
          </a:p>
          <a:p>
            <a:pPr algn="just" defTabSz="584140" fontAlgn="auto" hangingPunct="0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2. </a:t>
            </a:r>
            <a:r>
              <a:rPr lang="en-US" sz="12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Consenso</a:t>
            </a:r>
            <a:r>
              <a:rPr lang="en-US" sz="1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imes New Roman"/>
                <a:cs typeface="Times New Roman"/>
              </a:rPr>
              <a:t>Colombiano</a:t>
            </a:r>
            <a:r>
              <a:rPr lang="en-US" sz="12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Times New Roman"/>
                <a:cs typeface="Times New Roman"/>
              </a:rPr>
              <a:t>Manejo</a:t>
            </a:r>
            <a:r>
              <a:rPr lang="en-US" sz="1200" dirty="0">
                <a:solidFill>
                  <a:srgbClr val="000000"/>
                </a:solidFill>
                <a:latin typeface="Times New Roman"/>
                <a:cs typeface="Times New Roman"/>
              </a:rPr>
              <a:t> de </a:t>
            </a:r>
            <a:r>
              <a:rPr lang="en-US" sz="1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la Osteoporosis</a:t>
            </a:r>
            <a:r>
              <a:rPr lang="en-US" sz="1200" dirty="0">
                <a:solidFill>
                  <a:srgbClr val="000000"/>
                </a:solidFill>
                <a:latin typeface="Times New Roman"/>
                <a:cs typeface="Times New Roman"/>
              </a:rPr>
              <a:t>, ACOMM, </a:t>
            </a:r>
            <a:r>
              <a:rPr lang="en-US" sz="1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2017 </a:t>
            </a:r>
            <a:endParaRPr lang="en-US" sz="12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r" defTabSz="584140" fontAlgn="auto" hangingPunct="0">
              <a:spcBef>
                <a:spcPts val="0"/>
              </a:spcBef>
              <a:spcAft>
                <a:spcPts val="0"/>
              </a:spcAft>
            </a:pPr>
            <a:endParaRPr lang="es-CO" sz="1600" i="1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7514" t="19981" r="12731" b="8239"/>
          <a:stretch/>
        </p:blipFill>
        <p:spPr>
          <a:xfrm>
            <a:off x="681181" y="1609695"/>
            <a:ext cx="10377055" cy="446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09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377960"/>
            <a:ext cx="9043935" cy="1811402"/>
          </a:xfrm>
        </p:spPr>
        <p:txBody>
          <a:bodyPr/>
          <a:lstStyle/>
          <a:p>
            <a:r>
              <a:rPr lang="es-CO" sz="3600" i="0" dirty="0">
                <a:latin typeface="Calibri" charset="0"/>
              </a:rPr>
              <a:t>Tratamiento de la Osteoporosis </a:t>
            </a:r>
          </a:p>
          <a:p>
            <a:r>
              <a:rPr lang="es-CO" sz="3600" i="0" dirty="0">
                <a:latin typeface="Calibri" charset="0"/>
              </a:rPr>
              <a:t>Postmenopáusica a largo plazo</a:t>
            </a:r>
            <a:endParaRPr lang="es-ES_tradnl" sz="3600" i="0" dirty="0">
              <a:latin typeface="Calibri" charset="0"/>
            </a:endParaRPr>
          </a:p>
          <a:p>
            <a:endParaRPr lang="en-US" dirty="0"/>
          </a:p>
        </p:txBody>
      </p:sp>
      <p:sp>
        <p:nvSpPr>
          <p:cNvPr id="4" name="Text Box 18"/>
          <p:cNvSpPr txBox="1">
            <a:spLocks noChangeArrowheads="1"/>
          </p:cNvSpPr>
          <p:nvPr/>
        </p:nvSpPr>
        <p:spPr bwMode="auto">
          <a:xfrm>
            <a:off x="595746" y="1790884"/>
            <a:ext cx="3352800" cy="584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97" tIns="45699" rIns="91397" bIns="45699">
            <a:spAutoFit/>
          </a:bodyPr>
          <a:lstStyle/>
          <a:p>
            <a:pPr>
              <a:spcBef>
                <a:spcPct val="50000"/>
              </a:spcBef>
            </a:pPr>
            <a:r>
              <a:rPr lang="es-ES_tradnl" sz="3200" b="1" dirty="0" smtClean="0">
                <a:solidFill>
                  <a:srgbClr val="000000"/>
                </a:solidFill>
                <a:latin typeface="Arial Rounded MT Bold" pitchFamily="34" charset="0"/>
                <a:cs typeface="Helvetica Neue Medium"/>
              </a:rPr>
              <a:t>Conclusiones</a:t>
            </a:r>
            <a:endParaRPr lang="es-ES_tradnl" b="1" dirty="0">
              <a:solidFill>
                <a:srgbClr val="000000"/>
              </a:solidFill>
              <a:latin typeface="Arial Rounded MT Bold" pitchFamily="34" charset="0"/>
              <a:cs typeface="Helvetica Neue Medium"/>
            </a:endParaRPr>
          </a:p>
        </p:txBody>
      </p:sp>
      <p:sp>
        <p:nvSpPr>
          <p:cNvPr id="5" name="Rectangle 16"/>
          <p:cNvSpPr txBox="1">
            <a:spLocks noChangeArrowheads="1"/>
          </p:cNvSpPr>
          <p:nvPr/>
        </p:nvSpPr>
        <p:spPr>
          <a:xfrm>
            <a:off x="780473" y="2960350"/>
            <a:ext cx="8839200" cy="36576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>
            <a:norm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 typeface="Wingdings" charset="2"/>
              <a:buChar char="ü"/>
            </a:pPr>
            <a:r>
              <a:rPr lang="es-CO" smtClean="0">
                <a:solidFill>
                  <a:srgbClr val="3F3F3F"/>
                </a:solidFill>
                <a:latin typeface="Abadi MT Condensed Light" charset="0"/>
              </a:rPr>
              <a:t>  Osteoporosis: enfermedad crónica (HTA)</a:t>
            </a:r>
          </a:p>
          <a:p>
            <a:pPr eaLnBrk="1" hangingPunct="1">
              <a:buFont typeface="Wingdings" charset="2"/>
              <a:buChar char="ü"/>
            </a:pPr>
            <a:r>
              <a:rPr lang="es-CO" smtClean="0">
                <a:solidFill>
                  <a:srgbClr val="3F3F3F"/>
                </a:solidFill>
                <a:latin typeface="Abadi MT Condensed Light" charset="0"/>
              </a:rPr>
              <a:t>  Tratamiento a largo plazo</a:t>
            </a:r>
          </a:p>
          <a:p>
            <a:pPr eaLnBrk="1" hangingPunct="1">
              <a:buFont typeface="Wingdings" charset="2"/>
              <a:buChar char="ü"/>
            </a:pPr>
            <a:r>
              <a:rPr lang="es-CO" smtClean="0">
                <a:solidFill>
                  <a:srgbClr val="3F3F3F"/>
                </a:solidFill>
                <a:latin typeface="Abadi MT Condensed Light" charset="0"/>
              </a:rPr>
              <a:t>  Vacaciones óseas (12-24m; BFs)</a:t>
            </a:r>
          </a:p>
          <a:p>
            <a:pPr eaLnBrk="1" hangingPunct="1">
              <a:buFont typeface="Wingdings" charset="2"/>
              <a:buChar char="ü"/>
            </a:pPr>
            <a:r>
              <a:rPr lang="es-CO" b="1" smtClean="0">
                <a:solidFill>
                  <a:srgbClr val="3F3F3F"/>
                </a:solidFill>
                <a:latin typeface="Abadi MT Condensed Light" charset="0"/>
              </a:rPr>
              <a:t>  Tratar el paciente correcto (riesgo/beneficio favorable)</a:t>
            </a:r>
          </a:p>
          <a:p>
            <a:pPr eaLnBrk="1" hangingPunct="1">
              <a:buFont typeface="Arial" charset="0"/>
              <a:buNone/>
            </a:pPr>
            <a:endParaRPr lang="es-ES_tradnl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badi MT Condensed Light" charset="0"/>
            </a:endParaRPr>
          </a:p>
          <a:p>
            <a:pPr eaLnBrk="1" hangingPunct="1"/>
            <a:endParaRPr lang="es-ES_tradnl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8912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12838" t="24716" r="13477" b="9943"/>
          <a:stretch/>
        </p:blipFill>
        <p:spPr>
          <a:xfrm>
            <a:off x="1260764" y="1579418"/>
            <a:ext cx="9587345" cy="4779818"/>
          </a:xfrm>
          <a:prstGeom prst="rect">
            <a:avLst/>
          </a:prstGeom>
        </p:spPr>
      </p:pic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-401782" y="550827"/>
            <a:ext cx="12192000" cy="838200"/>
          </a:xfrm>
          <a:prstGeom prst="rect">
            <a:avLst/>
          </a:prstGeom>
        </p:spPr>
        <p:txBody>
          <a:bodyPr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b="1" i="1" kern="1200">
                <a:solidFill>
                  <a:srgbClr val="104FB3"/>
                </a:solidFill>
                <a:latin typeface="Myriad Pro"/>
                <a:ea typeface="ヒラギノ角ゴ Pro W3" charset="0"/>
                <a:cs typeface="Myriad Pro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ts val="0"/>
              </a:spcBef>
            </a:pPr>
            <a:r>
              <a:rPr lang="es-MX" b="0" dirty="0" smtClean="0">
                <a:solidFill>
                  <a:schemeClr val="tx1"/>
                </a:solidFill>
              </a:rPr>
              <a:t>          </a:t>
            </a:r>
            <a:r>
              <a:rPr lang="es-MX" sz="3600" i="0" dirty="0">
                <a:latin typeface="Calibri" charset="0"/>
              </a:rPr>
              <a:t>Indicaciones </a:t>
            </a:r>
            <a:r>
              <a:rPr lang="es-ES" sz="3600" i="0" dirty="0">
                <a:latin typeface="Calibri" charset="0"/>
              </a:rPr>
              <a:t>–</a:t>
            </a:r>
            <a:r>
              <a:rPr lang="es-MX" sz="3600" i="0" dirty="0">
                <a:latin typeface="Calibri" charset="0"/>
              </a:rPr>
              <a:t> Salud ósea</a:t>
            </a:r>
            <a:endParaRPr lang="es-CO" sz="3600" i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25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46429" y="426914"/>
            <a:ext cx="10363200" cy="1143000"/>
          </a:xfrm>
          <a:prstGeom prst="rect">
            <a:avLst/>
          </a:prstGeom>
        </p:spPr>
        <p:txBody>
          <a:bodyPr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b="1" i="1" kern="1200">
                <a:solidFill>
                  <a:srgbClr val="104FB3"/>
                </a:solidFill>
                <a:latin typeface="Myriad Pro"/>
                <a:ea typeface="ヒラギノ角ゴ Pro W3" charset="0"/>
                <a:cs typeface="Myriad Pro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Montserrat" charset="0"/>
                <a:ea typeface="ヒラギノ角ゴ Pro W3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ts val="0"/>
              </a:spcBef>
            </a:pPr>
            <a:r>
              <a:rPr lang="es-MX" sz="3600" i="0" dirty="0">
                <a:latin typeface="Calibri" charset="0"/>
              </a:rPr>
              <a:t>Fuentes de Calcio mg por porción</a:t>
            </a:r>
            <a:endParaRPr lang="es-ES" sz="3600" i="0" dirty="0">
              <a:latin typeface="Calibri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2412" t="17708" r="2829" b="3504"/>
          <a:stretch/>
        </p:blipFill>
        <p:spPr>
          <a:xfrm>
            <a:off x="446429" y="1385455"/>
            <a:ext cx="11232953" cy="5126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28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623392" y="360544"/>
            <a:ext cx="9639680" cy="1811402"/>
          </a:xfrm>
        </p:spPr>
        <p:txBody>
          <a:bodyPr/>
          <a:lstStyle/>
          <a:p>
            <a:r>
              <a:rPr lang="es-ES" sz="3600" i="0" dirty="0">
                <a:latin typeface="Calibri" charset="0"/>
              </a:rPr>
              <a:t>S</a:t>
            </a:r>
            <a:r>
              <a:rPr lang="es-ES" sz="3600" i="0" dirty="0">
                <a:latin typeface="Calibri" charset="0"/>
              </a:rPr>
              <a:t>uplementación de calcio, osteoporosis y enfermedad cardiovascular</a:t>
            </a:r>
          </a:p>
          <a:p>
            <a:endParaRPr lang="en-US" dirty="0"/>
          </a:p>
        </p:txBody>
      </p:sp>
      <p:sp>
        <p:nvSpPr>
          <p:cNvPr id="4" name="CuadroTexto 3"/>
          <p:cNvSpPr txBox="1"/>
          <p:nvPr/>
        </p:nvSpPr>
        <p:spPr>
          <a:xfrm>
            <a:off x="623392" y="2128917"/>
            <a:ext cx="11041227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solidFill>
                  <a:srgbClr val="000000"/>
                </a:solidFill>
                <a:latin typeface="Arial"/>
              </a:rPr>
              <a:t>Suplementación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 de </a:t>
            </a:r>
            <a:r>
              <a:rPr lang="es-VE" sz="2000" dirty="0">
                <a:solidFill>
                  <a:srgbClr val="000000"/>
                </a:solidFill>
                <a:latin typeface="Arial"/>
              </a:rPr>
              <a:t>Ca</a:t>
            </a:r>
            <a:r>
              <a:rPr lang="es-VE" sz="2000" baseline="30000" dirty="0">
                <a:solidFill>
                  <a:srgbClr val="000000"/>
                </a:solidFill>
                <a:latin typeface="Arial"/>
              </a:rPr>
              <a:t>+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: particular/ 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importante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cuando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ingesta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es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 ↓</a:t>
            </a:r>
            <a:endParaRPr lang="es-VE" sz="20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623392" y="2542060"/>
            <a:ext cx="11041227" cy="707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rgbClr val="000000"/>
                </a:solidFill>
                <a:latin typeface="Arial"/>
              </a:rPr>
              <a:t>2.    </a:t>
            </a:r>
            <a:r>
              <a:rPr lang="es-VE" sz="2000" dirty="0" smtClean="0">
                <a:solidFill>
                  <a:srgbClr val="000000"/>
                </a:solidFill>
                <a:latin typeface="Arial"/>
              </a:rPr>
              <a:t>↓ </a:t>
            </a:r>
            <a:r>
              <a:rPr lang="es-VE" sz="2000" dirty="0">
                <a:solidFill>
                  <a:srgbClr val="000000"/>
                </a:solidFill>
                <a:latin typeface="Arial"/>
              </a:rPr>
              <a:t>ingesta de Ca</a:t>
            </a:r>
            <a:r>
              <a:rPr lang="es-VE" sz="2000" baseline="30000" dirty="0">
                <a:solidFill>
                  <a:srgbClr val="000000"/>
                </a:solidFill>
                <a:latin typeface="Arial"/>
              </a:rPr>
              <a:t>+</a:t>
            </a:r>
            <a:r>
              <a:rPr lang="es-VE" sz="2000" dirty="0">
                <a:solidFill>
                  <a:srgbClr val="000000"/>
                </a:solidFill>
                <a:latin typeface="Arial"/>
              </a:rPr>
              <a:t> → HiperPT 2</a:t>
            </a:r>
            <a:r>
              <a:rPr lang="es-VE" sz="2000" baseline="30000" dirty="0">
                <a:solidFill>
                  <a:srgbClr val="000000"/>
                </a:solidFill>
                <a:latin typeface="Arial"/>
              </a:rPr>
              <a:t>rio</a:t>
            </a:r>
          </a:p>
          <a:p>
            <a:r>
              <a:rPr lang="es-VE" sz="2000" baseline="30000" dirty="0">
                <a:solidFill>
                  <a:srgbClr val="000000"/>
                </a:solidFill>
                <a:latin typeface="Arial"/>
              </a:rPr>
              <a:t> </a:t>
            </a:r>
            <a:r>
              <a:rPr lang="es-VE" sz="2000" dirty="0">
                <a:solidFill>
                  <a:srgbClr val="000000"/>
                </a:solidFill>
                <a:latin typeface="Arial"/>
              </a:rPr>
              <a:t>      </a:t>
            </a:r>
            <a:r>
              <a:rPr lang="es-VE" sz="2000" dirty="0" smtClean="0">
                <a:solidFill>
                  <a:srgbClr val="000000"/>
                </a:solidFill>
                <a:latin typeface="Arial"/>
              </a:rPr>
              <a:t>↑ </a:t>
            </a:r>
            <a:r>
              <a:rPr lang="es-VE" sz="2000" dirty="0">
                <a:solidFill>
                  <a:srgbClr val="000000"/>
                </a:solidFill>
                <a:latin typeface="Arial"/>
              </a:rPr>
              <a:t>ingesta de Ca</a:t>
            </a:r>
            <a:r>
              <a:rPr lang="es-VE" sz="2000" baseline="30000" dirty="0">
                <a:solidFill>
                  <a:srgbClr val="000000"/>
                </a:solidFill>
                <a:latin typeface="Arial"/>
              </a:rPr>
              <a:t>+</a:t>
            </a:r>
            <a:r>
              <a:rPr lang="es-VE" sz="2000" dirty="0">
                <a:solidFill>
                  <a:srgbClr val="000000"/>
                </a:solidFill>
                <a:latin typeface="Arial"/>
              </a:rPr>
              <a:t> → eventos adversos (GI, CV)</a:t>
            </a:r>
            <a:endParaRPr lang="es-VE" sz="2000" baseline="300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623392" y="3409675"/>
            <a:ext cx="11041227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Tx/>
              <a:buAutoNum type="arabicPeriod" startAt="3"/>
            </a:pPr>
            <a:r>
              <a:rPr lang="es-VE" sz="2000" dirty="0">
                <a:solidFill>
                  <a:srgbClr val="000000"/>
                </a:solidFill>
                <a:latin typeface="Arial"/>
              </a:rPr>
              <a:t>Ingesta óptima (dieta ± suplementos): 800-1000 mg/d </a:t>
            </a:r>
          </a:p>
          <a:p>
            <a:r>
              <a:rPr lang="es-VE" sz="2000" dirty="0">
                <a:solidFill>
                  <a:srgbClr val="000000"/>
                </a:solidFill>
                <a:latin typeface="Arial"/>
              </a:rPr>
              <a:t>       ≈ suficiente y segura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623392" y="4005065"/>
            <a:ext cx="11041227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buFontTx/>
              <a:buAutoNum type="arabicPeriod" startAt="4"/>
            </a:pPr>
            <a:r>
              <a:rPr lang="es-VE" sz="2000" dirty="0">
                <a:solidFill>
                  <a:srgbClr val="000000"/>
                </a:solidFill>
                <a:latin typeface="Arial"/>
              </a:rPr>
              <a:t>Salud CV:</a:t>
            </a:r>
          </a:p>
          <a:p>
            <a:pPr marL="1200150" lvl="1" indent="-457200">
              <a:buFont typeface="Arial"/>
              <a:buChar char="•"/>
            </a:pPr>
            <a:r>
              <a:rPr lang="es-ES" sz="2000" dirty="0">
                <a:solidFill>
                  <a:srgbClr val="000000"/>
                </a:solidFill>
                <a:latin typeface="Arial"/>
              </a:rPr>
              <a:t>D</a:t>
            </a:r>
            <a:r>
              <a:rPr lang="es-VE" sz="2000" dirty="0">
                <a:solidFill>
                  <a:srgbClr val="000000"/>
                </a:solidFill>
                <a:latin typeface="Arial"/>
              </a:rPr>
              <a:t>ieta: seguridad CV</a:t>
            </a:r>
          </a:p>
          <a:p>
            <a:pPr marL="1200150" lvl="1" indent="-457200">
              <a:buFont typeface="Arial"/>
              <a:buChar char="•"/>
            </a:pPr>
            <a:r>
              <a:rPr lang="es-VE" sz="2000" dirty="0">
                <a:solidFill>
                  <a:srgbClr val="000000"/>
                </a:solidFill>
                <a:latin typeface="Arial"/>
              </a:rPr>
              <a:t>Suplementos:</a:t>
            </a:r>
          </a:p>
          <a:p>
            <a:pPr marL="1600200" lvl="2" indent="-457200">
              <a:buFont typeface="Lucida Grande"/>
              <a:buChar char="-"/>
            </a:pPr>
            <a:r>
              <a:rPr lang="es-ES" sz="2000" dirty="0">
                <a:solidFill>
                  <a:srgbClr val="000000"/>
                </a:solidFill>
                <a:latin typeface="Arial"/>
              </a:rPr>
              <a:t>D</a:t>
            </a:r>
            <a:r>
              <a:rPr lang="es-VE" sz="2000" dirty="0">
                <a:solidFill>
                  <a:srgbClr val="000000"/>
                </a:solidFill>
                <a:latin typeface="Arial"/>
              </a:rPr>
              <a:t>osis ↑ - posible asociación (Rx leve)</a:t>
            </a:r>
          </a:p>
          <a:p>
            <a:pPr marL="1600200" lvl="2" indent="-457200">
              <a:buFont typeface="Lucida Grande"/>
              <a:buChar char="-"/>
            </a:pPr>
            <a:r>
              <a:rPr lang="es-VE" sz="2000" dirty="0">
                <a:solidFill>
                  <a:srgbClr val="000000"/>
                </a:solidFill>
                <a:latin typeface="Arial"/>
              </a:rPr>
              <a:t>Más evidencia</a:t>
            </a:r>
            <a:r>
              <a:rPr lang="es-ES" sz="2000" dirty="0">
                <a:solidFill>
                  <a:srgbClr val="000000"/>
                </a:solidFill>
                <a:latin typeface="Arial"/>
              </a:rPr>
              <a:t>…</a:t>
            </a:r>
            <a:endParaRPr lang="es-VE" sz="2000" dirty="0">
              <a:solidFill>
                <a:srgbClr val="000000"/>
              </a:solidFill>
              <a:latin typeface="Arial"/>
            </a:endParaRPr>
          </a:p>
          <a:p>
            <a:pPr marL="1600200" lvl="2" indent="-457200">
              <a:buFont typeface="Lucida Grande"/>
              <a:buChar char="-"/>
            </a:pPr>
            <a:r>
              <a:rPr lang="es-ES" sz="2000" dirty="0">
                <a:solidFill>
                  <a:srgbClr val="000000"/>
                </a:solidFill>
                <a:latin typeface="Arial"/>
              </a:rPr>
              <a:t>D</a:t>
            </a:r>
            <a:r>
              <a:rPr lang="es-VE" sz="2000" dirty="0">
                <a:solidFill>
                  <a:srgbClr val="000000"/>
                </a:solidFill>
                <a:latin typeface="Arial"/>
              </a:rPr>
              <a:t>eteccion población alto riesgo</a:t>
            </a:r>
          </a:p>
          <a:p>
            <a:pPr marL="1600200" lvl="2" indent="-457200">
              <a:buFont typeface="Lucida Grande"/>
              <a:buChar char="-"/>
            </a:pPr>
            <a:r>
              <a:rPr lang="es-VE" sz="2000" dirty="0">
                <a:solidFill>
                  <a:srgbClr val="000000"/>
                </a:solidFill>
                <a:latin typeface="Arial"/>
              </a:rPr>
              <a:t>Balance riesgo OP/</a:t>
            </a:r>
            <a:r>
              <a:rPr lang="es-VE" sz="2000" dirty="0" smtClean="0">
                <a:solidFill>
                  <a:srgbClr val="000000"/>
                </a:solidFill>
                <a:latin typeface="Arial"/>
              </a:rPr>
              <a:t>CV</a:t>
            </a:r>
            <a:endParaRPr lang="es-VE" sz="20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23392" y="6269250"/>
            <a:ext cx="11041227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VE" sz="2000" dirty="0">
                <a:solidFill>
                  <a:srgbClr val="000000"/>
                </a:solidFill>
                <a:latin typeface="Arial"/>
              </a:rPr>
              <a:t>5.    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Optimizar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nivel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 de VD (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salud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ósea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seguridad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 CV, ↓ </a:t>
            </a:r>
            <a:r>
              <a:rPr lang="en-US" sz="2000" dirty="0" err="1">
                <a:solidFill>
                  <a:srgbClr val="000000"/>
                </a:solidFill>
                <a:latin typeface="Arial"/>
              </a:rPr>
              <a:t>mortalidad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?)</a:t>
            </a:r>
            <a:endParaRPr lang="es-ES" sz="2000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" name="Imagen 8" descr="1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019" y="4487073"/>
            <a:ext cx="4404837" cy="1395248"/>
          </a:xfrm>
          <a:prstGeom prst="rect">
            <a:avLst/>
          </a:prstGeom>
          <a:ln>
            <a:solidFill>
              <a:srgbClr val="66CCFF"/>
            </a:solidFill>
          </a:ln>
        </p:spPr>
      </p:pic>
    </p:spTree>
    <p:extLst>
      <p:ext uri="{BB962C8B-B14F-4D97-AF65-F5344CB8AC3E}">
        <p14:creationId xmlns:p14="http://schemas.microsoft.com/office/powerpoint/2010/main" val="2119267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9" y="588692"/>
            <a:ext cx="7353680" cy="1811402"/>
          </a:xfrm>
        </p:spPr>
        <p:txBody>
          <a:bodyPr/>
          <a:lstStyle/>
          <a:p>
            <a:r>
              <a:rPr lang="es-ES" sz="3600" i="0" dirty="0">
                <a:latin typeface="Calibri" charset="0"/>
              </a:rPr>
              <a:t>Deficiencia VD</a:t>
            </a:r>
            <a:endParaRPr lang="en-US" sz="3600" i="0" dirty="0">
              <a:latin typeface="Calibri" charset="0"/>
            </a:endParaRPr>
          </a:p>
        </p:txBody>
      </p:sp>
      <p:sp>
        <p:nvSpPr>
          <p:cNvPr id="4" name="Marcador de contenido 1"/>
          <p:cNvSpPr txBox="1">
            <a:spLocks/>
          </p:cNvSpPr>
          <p:nvPr/>
        </p:nvSpPr>
        <p:spPr>
          <a:xfrm>
            <a:off x="446429" y="2606675"/>
            <a:ext cx="10972800" cy="4251325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Font typeface="Arial" charset="0"/>
              <a:buNone/>
            </a:pPr>
            <a:r>
              <a:rPr lang="es-CO" sz="3600" dirty="0" smtClean="0">
                <a:solidFill>
                  <a:srgbClr val="104FB3"/>
                </a:solidFill>
                <a:latin typeface="Constantia" charset="0"/>
              </a:rPr>
              <a:t>La deficiencia de vitamina D es la deficiencia nutricional más común y es probable que sea la condición médica más común en el mundo</a:t>
            </a:r>
            <a:endParaRPr lang="es-ES_tradnl" sz="3600" dirty="0" smtClean="0">
              <a:solidFill>
                <a:srgbClr val="104FB3"/>
              </a:solidFill>
              <a:latin typeface="Constantia" charset="0"/>
            </a:endParaRPr>
          </a:p>
          <a:p>
            <a:pPr eaLnBrk="1" hangingPunct="1">
              <a:buFont typeface="Wingdings 2" charset="0"/>
              <a:buNone/>
            </a:pPr>
            <a:endParaRPr lang="es-ES" sz="2400" dirty="0" smtClean="0">
              <a:latin typeface="Georgia" charset="0"/>
            </a:endParaRPr>
          </a:p>
          <a:p>
            <a:pPr eaLnBrk="1" hangingPunct="1">
              <a:buFont typeface="Wingdings 2" charset="0"/>
              <a:buNone/>
            </a:pPr>
            <a:endParaRPr lang="es-ES" dirty="0">
              <a:latin typeface="Constant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626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8" y="588692"/>
            <a:ext cx="10720335" cy="3027344"/>
          </a:xfrm>
        </p:spPr>
        <p:txBody>
          <a:bodyPr/>
          <a:lstStyle/>
          <a:p>
            <a:r>
              <a:rPr lang="es-MX" sz="3600" i="0" dirty="0">
                <a:latin typeface="Calibri" charset="0"/>
              </a:rPr>
              <a:t>Los niveles inadecuados de vitamina D tienen consecuencias importantes</a:t>
            </a:r>
            <a:endParaRPr lang="en-US" sz="3600" i="0" dirty="0">
              <a:latin typeface="Calibri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934" t="20549" r="1232" b="12216"/>
          <a:stretch/>
        </p:blipFill>
        <p:spPr>
          <a:xfrm>
            <a:off x="446428" y="1953491"/>
            <a:ext cx="11232953" cy="450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64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0"/>
          </p:nvPr>
        </p:nvSpPr>
        <p:spPr>
          <a:xfrm>
            <a:off x="446428" y="588692"/>
            <a:ext cx="7838589" cy="1811402"/>
          </a:xfrm>
        </p:spPr>
        <p:txBody>
          <a:bodyPr/>
          <a:lstStyle/>
          <a:p>
            <a:r>
              <a:rPr lang="es-CO" sz="3600" i="0" dirty="0" err="1">
                <a:latin typeface="Calibri" charset="0"/>
              </a:rPr>
              <a:t>S</a:t>
            </a:r>
            <a:r>
              <a:rPr lang="es-CO" sz="3600" i="0" dirty="0" err="1" smtClean="0">
                <a:latin typeface="Calibri" charset="0"/>
              </a:rPr>
              <a:t>uplementacion</a:t>
            </a:r>
            <a:r>
              <a:rPr lang="es-CO" sz="3600" i="0" dirty="0" smtClean="0">
                <a:latin typeface="Calibri" charset="0"/>
              </a:rPr>
              <a:t> de </a:t>
            </a:r>
            <a:r>
              <a:rPr lang="es-CO" sz="3600" i="0" dirty="0" err="1" smtClean="0">
                <a:latin typeface="Calibri" charset="0"/>
              </a:rPr>
              <a:t>vit</a:t>
            </a:r>
            <a:r>
              <a:rPr lang="es-CO" sz="3600" i="0" dirty="0" smtClean="0">
                <a:latin typeface="Calibri" charset="0"/>
              </a:rPr>
              <a:t> D</a:t>
            </a:r>
            <a:endParaRPr lang="en-US" sz="3600" i="0" dirty="0">
              <a:latin typeface="Calibri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558800" y="1780309"/>
            <a:ext cx="10871200" cy="411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b="0" i="0" kern="1200">
                <a:solidFill>
                  <a:srgbClr val="7D8287"/>
                </a:solidFill>
                <a:latin typeface="Myriad Pro"/>
                <a:ea typeface="ヒラギノ角ゴ Pro W3" charset="0"/>
                <a:cs typeface="Myriad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10000"/>
              </a:lnSpc>
              <a:buFont typeface="Wingdings" pitchFamily="2" charset="2"/>
              <a:buChar char="ü"/>
            </a:pPr>
            <a:endParaRPr lang="es-CO" sz="2600" smtClean="0">
              <a:solidFill>
                <a:schemeClr val="tx1"/>
              </a:solidFill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110000"/>
              </a:lnSpc>
              <a:buFont typeface="Wingdings" pitchFamily="2" charset="2"/>
              <a:buChar char="ü"/>
            </a:pPr>
            <a:r>
              <a:rPr lang="es-CO" sz="2600" smtClean="0">
                <a:solidFill>
                  <a:schemeClr val="tx1"/>
                </a:solidFill>
                <a:ea typeface="ＭＳ Ｐゴシック" charset="0"/>
                <a:cs typeface="ＭＳ Ｐゴシック" charset="0"/>
              </a:rPr>
              <a:t> National Osteoporosis Foundation: 800-1000 UI/día</a:t>
            </a:r>
          </a:p>
          <a:p>
            <a:pPr eaLnBrk="1" hangingPunct="1">
              <a:lnSpc>
                <a:spcPct val="110000"/>
              </a:lnSpc>
              <a:buFont typeface="Wingdings" pitchFamily="2" charset="2"/>
              <a:buChar char="ü"/>
            </a:pPr>
            <a:r>
              <a:rPr lang="es-CO" sz="2600" smtClean="0">
                <a:solidFill>
                  <a:schemeClr val="tx1"/>
                </a:solidFill>
                <a:ea typeface="ＭＳ Ｐゴシック" charset="0"/>
                <a:cs typeface="ＭＳ Ｐゴシック" charset="0"/>
              </a:rPr>
              <a:t> Expertos: 1000-2000… UI/día</a:t>
            </a:r>
          </a:p>
          <a:p>
            <a:pPr eaLnBrk="1" hangingPunct="1">
              <a:lnSpc>
                <a:spcPct val="110000"/>
              </a:lnSpc>
              <a:buFont typeface="Wingdings" pitchFamily="2" charset="2"/>
              <a:buChar char="ü"/>
            </a:pPr>
            <a:r>
              <a:rPr lang="es-CO" sz="2600" smtClean="0">
                <a:solidFill>
                  <a:schemeClr val="tx1"/>
                </a:solidFill>
                <a:ea typeface="ＭＳ Ｐゴシック" charset="0"/>
                <a:cs typeface="ＭＳ Ｐゴシック" charset="0"/>
              </a:rPr>
              <a:t> “Por lo menos 1000 UI/día de Vit D</a:t>
            </a:r>
            <a:r>
              <a:rPr lang="es-CO" sz="1800" smtClean="0">
                <a:solidFill>
                  <a:schemeClr val="tx1"/>
                </a:solidFill>
                <a:ea typeface="ＭＳ Ｐゴシック" charset="0"/>
                <a:cs typeface="ＭＳ Ｐゴシック" charset="0"/>
              </a:rPr>
              <a:t>3</a:t>
            </a:r>
            <a:r>
              <a:rPr lang="es-CO" sz="2600" smtClean="0">
                <a:solidFill>
                  <a:schemeClr val="tx1"/>
                </a:solidFill>
                <a:ea typeface="ＭＳ Ｐゴシック" charset="0"/>
                <a:cs typeface="ＭＳ Ｐゴシック" charset="0"/>
              </a:rPr>
              <a:t>” </a:t>
            </a:r>
          </a:p>
          <a:p>
            <a:pPr eaLnBrk="1" hangingPunct="1">
              <a:lnSpc>
                <a:spcPct val="110000"/>
              </a:lnSpc>
              <a:buFont typeface="Wingdings" pitchFamily="2" charset="2"/>
              <a:buChar char="ü"/>
            </a:pPr>
            <a:r>
              <a:rPr lang="es-CO" sz="2600" smtClean="0">
                <a:solidFill>
                  <a:schemeClr val="tx1"/>
                </a:solidFill>
                <a:ea typeface="ＭＳ Ｐゴシック" charset="0"/>
                <a:cs typeface="ＭＳ Ｐゴシック" charset="0"/>
              </a:rPr>
              <a:t> La adición de 1000 UI/día de D</a:t>
            </a:r>
            <a:r>
              <a:rPr lang="es-CO" sz="1800" smtClean="0">
                <a:solidFill>
                  <a:schemeClr val="tx1"/>
                </a:solidFill>
                <a:ea typeface="ＭＳ Ｐゴシック" charset="0"/>
                <a:cs typeface="ＭＳ Ｐゴシック" charset="0"/>
              </a:rPr>
              <a:t>3</a:t>
            </a:r>
            <a:r>
              <a:rPr lang="es-CO" sz="2600" smtClean="0">
                <a:solidFill>
                  <a:schemeClr val="tx1"/>
                </a:solidFill>
                <a:ea typeface="ＭＳ Ｐゴシック" charset="0"/>
                <a:cs typeface="ＭＳ Ｐゴシック" charset="0"/>
              </a:rPr>
              <a:t> se espera que aumente los niveles de 25(OH)D en 10 ng/mL</a:t>
            </a:r>
          </a:p>
          <a:p>
            <a:pPr eaLnBrk="1" hangingPunct="1">
              <a:lnSpc>
                <a:spcPct val="110000"/>
              </a:lnSpc>
              <a:buFont typeface="Wingdings" pitchFamily="2" charset="2"/>
              <a:buChar char="ü"/>
            </a:pPr>
            <a:r>
              <a:rPr lang="es-CO" sz="2600" smtClean="0">
                <a:solidFill>
                  <a:schemeClr val="tx1"/>
                </a:solidFill>
                <a:ea typeface="ＭＳ Ｐゴシック" charset="0"/>
                <a:cs typeface="ＭＳ Ｐゴシック" charset="0"/>
              </a:rPr>
              <a:t> Medir niveles a los 3-6 meses de tratamiento</a:t>
            </a:r>
            <a:endParaRPr lang="es-CO" sz="2600" dirty="0">
              <a:solidFill>
                <a:schemeClr val="tx1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84801" y="6324600"/>
            <a:ext cx="514493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 i="1" dirty="0" err="1">
                <a:solidFill>
                  <a:srgbClr val="000000"/>
                </a:solidFill>
              </a:rPr>
              <a:t>Endocrinol</a:t>
            </a:r>
            <a:r>
              <a:rPr lang="en-US" sz="1800" i="1" dirty="0">
                <a:solidFill>
                  <a:srgbClr val="000000"/>
                </a:solidFill>
              </a:rPr>
              <a:t> </a:t>
            </a:r>
            <a:r>
              <a:rPr lang="en-US" sz="1800" i="1" dirty="0" err="1">
                <a:solidFill>
                  <a:srgbClr val="000000"/>
                </a:solidFill>
              </a:rPr>
              <a:t>Metab</a:t>
            </a:r>
            <a:r>
              <a:rPr lang="en-US" sz="1800" i="1" dirty="0">
                <a:solidFill>
                  <a:srgbClr val="000000"/>
                </a:solidFill>
              </a:rPr>
              <a:t> </a:t>
            </a:r>
            <a:r>
              <a:rPr lang="en-US" sz="1800" i="1" dirty="0" err="1">
                <a:solidFill>
                  <a:srgbClr val="000000"/>
                </a:solidFill>
              </a:rPr>
              <a:t>Clin</a:t>
            </a:r>
            <a:r>
              <a:rPr lang="en-US" sz="1800" i="1" dirty="0">
                <a:solidFill>
                  <a:srgbClr val="000000"/>
                </a:solidFill>
              </a:rPr>
              <a:t> N Am 39 (2010) 287–301</a:t>
            </a:r>
          </a:p>
        </p:txBody>
      </p:sp>
    </p:spTree>
    <p:extLst>
      <p:ext uri="{BB962C8B-B14F-4D97-AF65-F5344CB8AC3E}">
        <p14:creationId xmlns:p14="http://schemas.microsoft.com/office/powerpoint/2010/main" val="2333287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rgbClr val="3F3F3F"/>
      </a:dk1>
      <a:lt1>
        <a:sysClr val="window" lastClr="FFFFFF"/>
      </a:lt1>
      <a:dk2>
        <a:srgbClr val="313C41"/>
      </a:dk2>
      <a:lt2>
        <a:srgbClr val="FFFFFF"/>
      </a:lt2>
      <a:accent1>
        <a:srgbClr val="56BEEC"/>
      </a:accent1>
      <a:accent2>
        <a:srgbClr val="31A8DF"/>
      </a:accent2>
      <a:accent3>
        <a:srgbClr val="238ACB"/>
      </a:accent3>
      <a:accent4>
        <a:srgbClr val="1A6798"/>
      </a:accent4>
      <a:accent5>
        <a:srgbClr val="189ED9"/>
      </a:accent5>
      <a:accent6>
        <a:srgbClr val="189ED9"/>
      </a:accent6>
      <a:hlink>
        <a:srgbClr val="A05024"/>
      </a:hlink>
      <a:folHlink>
        <a:srgbClr val="FEC037"/>
      </a:folHlink>
    </a:clrScheme>
    <a:fontScheme name="Modern Automotive">
      <a:majorFont>
        <a:latin typeface="Montserrat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19059</TotalTime>
  <Words>1680</Words>
  <Application>Microsoft Office PowerPoint</Application>
  <PresentationFormat>Panorámica</PresentationFormat>
  <Paragraphs>375</Paragraphs>
  <Slides>32</Slides>
  <Notes>1</Notes>
  <HiddenSlides>0</HiddenSlides>
  <MMClips>0</MMClips>
  <ScaleCrop>false</ScaleCrop>
  <HeadingPairs>
    <vt:vector size="8" baseType="variant">
      <vt:variant>
        <vt:lpstr>Fuentes usadas</vt:lpstr>
      </vt:variant>
      <vt:variant>
        <vt:i4>23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57" baseType="lpstr">
      <vt:lpstr>MS PGothic</vt:lpstr>
      <vt:lpstr>MS PGothic</vt:lpstr>
      <vt:lpstr>Abadi MT Condensed Light</vt:lpstr>
      <vt:lpstr>Arial</vt:lpstr>
      <vt:lpstr>Arial Narrow</vt:lpstr>
      <vt:lpstr>Arial Rounded MT Bold</vt:lpstr>
      <vt:lpstr>Arial Unicode MS</vt:lpstr>
      <vt:lpstr>Calibri</vt:lpstr>
      <vt:lpstr>Comic Sans MS</vt:lpstr>
      <vt:lpstr>Constantia</vt:lpstr>
      <vt:lpstr>Georgia</vt:lpstr>
      <vt:lpstr>Helvetica Neue</vt:lpstr>
      <vt:lpstr>Helvetica Neue Medium</vt:lpstr>
      <vt:lpstr>Helvetica-Bold</vt:lpstr>
      <vt:lpstr>Helvetica-BoldOblique</vt:lpstr>
      <vt:lpstr>Lucida Grande</vt:lpstr>
      <vt:lpstr>Montserrat</vt:lpstr>
      <vt:lpstr>Myriad Pro</vt:lpstr>
      <vt:lpstr>Source Sans Pro</vt:lpstr>
      <vt:lpstr>Times New Roman</vt:lpstr>
      <vt:lpstr>Wingdings</vt:lpstr>
      <vt:lpstr>Wingdings 2</vt:lpstr>
      <vt:lpstr>ヒラギノ角ゴ Pro W3</vt:lpstr>
      <vt:lpstr>Office Theme</vt:lpstr>
      <vt:lpstr>Gráfico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ICONIC</dc:title>
  <dc:creator>Musedsmh</dc:creator>
  <cp:lastModifiedBy>alvaro fernando burbano delgado</cp:lastModifiedBy>
  <cp:revision>1072</cp:revision>
  <dcterms:created xsi:type="dcterms:W3CDTF">2017-01-10T11:09:36Z</dcterms:created>
  <dcterms:modified xsi:type="dcterms:W3CDTF">2019-05-24T00:20:47Z</dcterms:modified>
</cp:coreProperties>
</file>